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797" r:id="rId8"/>
  </p:sldMasterIdLst>
  <p:notesMasterIdLst>
    <p:notesMasterId r:id="rId65"/>
  </p:notesMasterIdLst>
  <p:handoutMasterIdLst>
    <p:handoutMasterId r:id="rId66"/>
  </p:handoutMasterIdLst>
  <p:sldIdLst>
    <p:sldId id="330" r:id="rId9"/>
    <p:sldId id="301" r:id="rId10"/>
    <p:sldId id="303" r:id="rId11"/>
    <p:sldId id="401" r:id="rId12"/>
    <p:sldId id="404" r:id="rId13"/>
    <p:sldId id="406" r:id="rId14"/>
    <p:sldId id="356" r:id="rId15"/>
    <p:sldId id="407" r:id="rId16"/>
    <p:sldId id="357" r:id="rId17"/>
    <p:sldId id="358" r:id="rId18"/>
    <p:sldId id="359" r:id="rId19"/>
    <p:sldId id="360" r:id="rId20"/>
    <p:sldId id="410" r:id="rId21"/>
    <p:sldId id="411" r:id="rId22"/>
    <p:sldId id="412" r:id="rId23"/>
    <p:sldId id="413" r:id="rId24"/>
    <p:sldId id="414" r:id="rId25"/>
    <p:sldId id="378" r:id="rId26"/>
    <p:sldId id="405" r:id="rId27"/>
    <p:sldId id="428" r:id="rId28"/>
    <p:sldId id="429" r:id="rId29"/>
    <p:sldId id="430" r:id="rId30"/>
    <p:sldId id="431" r:id="rId31"/>
    <p:sldId id="432" r:id="rId32"/>
    <p:sldId id="433" r:id="rId33"/>
    <p:sldId id="385" r:id="rId34"/>
    <p:sldId id="408" r:id="rId35"/>
    <p:sldId id="387" r:id="rId36"/>
    <p:sldId id="388" r:id="rId37"/>
    <p:sldId id="389" r:id="rId38"/>
    <p:sldId id="390" r:id="rId39"/>
    <p:sldId id="391" r:id="rId40"/>
    <p:sldId id="392" r:id="rId41"/>
    <p:sldId id="409" r:id="rId42"/>
    <p:sldId id="421" r:id="rId43"/>
    <p:sldId id="426" r:id="rId44"/>
    <p:sldId id="424" r:id="rId45"/>
    <p:sldId id="425" r:id="rId46"/>
    <p:sldId id="334" r:id="rId47"/>
    <p:sldId id="336" r:id="rId48"/>
    <p:sldId id="338" r:id="rId49"/>
    <p:sldId id="340" r:id="rId50"/>
    <p:sldId id="341" r:id="rId51"/>
    <p:sldId id="342" r:id="rId52"/>
    <p:sldId id="343" r:id="rId53"/>
    <p:sldId id="344" r:id="rId54"/>
    <p:sldId id="345" r:id="rId55"/>
    <p:sldId id="427" r:id="rId56"/>
    <p:sldId id="419" r:id="rId57"/>
    <p:sldId id="327" r:id="rId58"/>
    <p:sldId id="351" r:id="rId59"/>
    <p:sldId id="321" r:id="rId60"/>
    <p:sldId id="349" r:id="rId61"/>
    <p:sldId id="329" r:id="rId62"/>
    <p:sldId id="423" r:id="rId63"/>
    <p:sldId id="435" r:id="rId64"/>
  </p:sldIdLst>
  <p:sldSz cx="12192000" cy="6858000"/>
  <p:notesSz cx="6858000" cy="9296400"/>
  <p:embeddedFontLst>
    <p:embeddedFont>
      <p:font typeface="Segoe UI Light" panose="020B0502040204020203" pitchFamily="34" charset="0"/>
      <p:regular r:id="rId67"/>
      <p:italic r:id="rId68"/>
    </p:embeddedFont>
    <p:embeddedFont>
      <p:font typeface="Segoe UI" panose="020B0502040204020203"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03"/>
          </p14:sldIdLst>
        </p14:section>
        <p14:section name="Windows Azure" id="{5E4156E2-A099-4F51-80BA-A0A1B5CA74F0}">
          <p14:sldIdLst>
            <p14:sldId id="401"/>
            <p14:sldId id="404"/>
            <p14:sldId id="406"/>
          </p14:sldIdLst>
        </p14:section>
        <p14:section name="Virtual Machines" id="{F0F5B035-F424-4FA7-B544-D9588B3F33E0}">
          <p14:sldIdLst>
            <p14:sldId id="356"/>
            <p14:sldId id="407"/>
            <p14:sldId id="357"/>
            <p14:sldId id="358"/>
            <p14:sldId id="359"/>
            <p14:sldId id="360"/>
            <p14:sldId id="410"/>
            <p14:sldId id="411"/>
            <p14:sldId id="412"/>
            <p14:sldId id="413"/>
            <p14:sldId id="414"/>
          </p14:sldIdLst>
        </p14:section>
        <p14:section name="Web Sites" id="{264A8B60-B9FA-4432-95A4-7895E89FC737}">
          <p14:sldIdLst>
            <p14:sldId id="378"/>
            <p14:sldId id="405"/>
            <p14:sldId id="428"/>
            <p14:sldId id="429"/>
            <p14:sldId id="430"/>
            <p14:sldId id="431"/>
            <p14:sldId id="432"/>
            <p14:sldId id="433"/>
          </p14:sldIdLst>
        </p14:section>
        <p14:section name="Cloud Services" id="{2CDE6F8B-A3B9-4ADE-8466-D31A7C4BE270}">
          <p14:sldIdLst>
            <p14:sldId id="385"/>
            <p14:sldId id="408"/>
            <p14:sldId id="387"/>
            <p14:sldId id="388"/>
            <p14:sldId id="389"/>
            <p14:sldId id="390"/>
            <p14:sldId id="391"/>
            <p14:sldId id="392"/>
            <p14:sldId id="409"/>
          </p14:sldIdLst>
        </p14:section>
        <p14:section name="Mobile Services" id="{A7926C0C-C706-47FE-88BB-DB49AB39A9D7}">
          <p14:sldIdLst>
            <p14:sldId id="421"/>
          </p14:sldIdLst>
        </p14:section>
        <p14:section name="Building Block Services" id="{8083865B-29DE-456D-BC63-C1192E8D5085}">
          <p14:sldIdLst>
            <p14:sldId id="426"/>
            <p14:sldId id="424"/>
            <p14:sldId id="425"/>
          </p14:sldIdLst>
        </p14:section>
        <p14:section name="SQL Database" id="{F2B7DB92-3B3A-410A-A281-626A2A66ED0C}">
          <p14:sldIdLst>
            <p14:sldId id="334"/>
          </p14:sldIdLst>
        </p14:section>
        <p14:section name="Blob Storage" id="{2051A546-2383-44DC-A095-2A4ABEEFB210}">
          <p14:sldIdLst>
            <p14:sldId id="336"/>
          </p14:sldIdLst>
        </p14:section>
        <p14:section name="Cache" id="{9F044814-AFDA-4CD2-80EF-7C0F4157E6C3}">
          <p14:sldIdLst>
            <p14:sldId id="338"/>
            <p14:sldId id="340"/>
            <p14:sldId id="341"/>
            <p14:sldId id="342"/>
          </p14:sldIdLst>
        </p14:section>
        <p14:section name="Identity &amp; Service Bus" id="{FEB934FC-C07F-4B70-9AA6-EDDF34557D53}">
          <p14:sldIdLst>
            <p14:sldId id="343"/>
            <p14:sldId id="344"/>
            <p14:sldId id="345"/>
          </p14:sldIdLst>
        </p14:section>
        <p14:section name="Windows Azure Store" id="{8E9D1627-CB23-47A1-87B2-2C7B6494C3DB}">
          <p14:sldIdLst>
            <p14:sldId id="427"/>
            <p14:sldId id="419"/>
          </p14:sldIdLst>
        </p14:section>
        <p14:section name="Pricing &amp; SLAs" id="{A8BCCDB2-C8CF-4EEC-A4AD-705A02E77EC6}">
          <p14:sldIdLst>
            <p14:sldId id="327"/>
            <p14:sldId id="351"/>
            <p14:sldId id="321"/>
          </p14:sldIdLst>
        </p14:section>
        <p14:section name="Closing" id="{8AF084D8-4D86-40FB-8932-4F6AA17A5223}">
          <p14:sldIdLst>
            <p14:sldId id="349"/>
            <p14:sldId id="329"/>
            <p14:sldId id="423"/>
            <p14:sldId id="435"/>
          </p14:sldIdLst>
        </p14:section>
        <p14:section name="Appendix" id="{E276D7D1-D5C0-4C73-B840-F49C3AEB0FA9}">
          <p14:sldIdLst/>
        </p14:section>
      </p14:sectionLst>
    </p:ext>
    <p:ext uri="{EFAFB233-063F-42B5-8137-9DF3F51BA10A}">
      <p15:sldGuideLst xmlns:p15="http://schemas.microsoft.com/office/powerpoint/2012/main">
        <p15:guide id="1" orient="horz" pos="2160" userDrawn="1">
          <p15:clr>
            <a:srgbClr val="A4A3A4"/>
          </p15:clr>
        </p15:guide>
        <p15:guide id="2" orient="horz" pos="911" userDrawn="1">
          <p15:clr>
            <a:srgbClr val="A4A3A4"/>
          </p15:clr>
        </p15:guide>
        <p15:guide id="3" orient="horz" pos="1199" userDrawn="1">
          <p15:clr>
            <a:srgbClr val="A4A3A4"/>
          </p15:clr>
        </p15:guide>
        <p15:guide id="4" orient="horz" pos="1487" userDrawn="1">
          <p15:clr>
            <a:srgbClr val="A4A3A4"/>
          </p15:clr>
        </p15:guide>
        <p15:guide id="5" orient="horz" pos="2729" userDrawn="1">
          <p15:clr>
            <a:srgbClr val="A4A3A4"/>
          </p15:clr>
        </p15:guide>
        <p15:guide id="6" orient="horz" pos="4176" userDrawn="1">
          <p15:clr>
            <a:srgbClr val="A4A3A4"/>
          </p15:clr>
        </p15:guide>
        <p15:guide id="7" pos="3840" userDrawn="1">
          <p15:clr>
            <a:srgbClr val="A4A3A4"/>
          </p15:clr>
        </p15:guide>
        <p15:guide id="8" pos="326" userDrawn="1">
          <p15:clr>
            <a:srgbClr val="A4A3A4"/>
          </p15:clr>
        </p15:guide>
        <p15:guide id="9" pos="7069" userDrawn="1">
          <p15:clr>
            <a:srgbClr val="A4A3A4"/>
          </p15:clr>
        </p15:guide>
        <p15:guide id="10" pos="73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74684" autoAdjust="0"/>
  </p:normalViewPr>
  <p:slideViewPr>
    <p:cSldViewPr snapToGrid="0">
      <p:cViewPr varScale="1">
        <p:scale>
          <a:sx n="55" d="100"/>
          <a:sy n="55" d="100"/>
        </p:scale>
        <p:origin x="1146" y="78"/>
      </p:cViewPr>
      <p:guideLst>
        <p:guide orient="horz" pos="2160"/>
        <p:guide orient="horz" pos="911"/>
        <p:guide orient="horz" pos="1199"/>
        <p:guide orient="horz" pos="1487"/>
        <p:guide orient="horz" pos="2729"/>
        <p:guide orient="horz" pos="4176"/>
        <p:guide pos="3840"/>
        <p:guide pos="326"/>
        <p:guide pos="7069"/>
        <p:guide pos="7357"/>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font" Target="fonts/font2.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font" Target="fonts/font3.fntdata"/><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font" Target="fonts/font1.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10.fntdata"/><Relationship Id="rId7" Type="http://schemas.openxmlformats.org/officeDocument/2006/relationships/slideMaster" Target="slideMasters/slideMaster4.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4/9/2014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4/9/2014</a:t>
            </a:fld>
            <a:endParaRPr lang="en-US" dirty="0"/>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14465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16908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2043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3544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81936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36480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319401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3489288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1542005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1738615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83410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a:spcAft>
                <a:spcPts val="980"/>
              </a:spcAft>
              <a:tabLst>
                <a:tab pos="1791675" algn="l"/>
              </a:tabLst>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52</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835630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56</a:t>
            </a:fld>
            <a:endParaRPr lang="en-US" dirty="0"/>
          </a:p>
        </p:txBody>
      </p:sp>
    </p:spTree>
    <p:extLst>
      <p:ext uri="{BB962C8B-B14F-4D97-AF65-F5344CB8AC3E}">
        <p14:creationId xmlns:p14="http://schemas.microsoft.com/office/powerpoint/2010/main" val="1095346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Master" Target="../slideMasters/slideMaster4.xml"/><Relationship Id="rId5" Type="http://schemas.microsoft.com/office/2007/relationships/hdphoto" Target="../media/hdphoto7.wdp"/><Relationship Id="rId4"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4767"/>
          <a:stretch/>
        </p:blipFill>
        <p:spPr>
          <a:xfrm>
            <a:off x="888205" y="228600"/>
            <a:ext cx="2129521" cy="290338"/>
          </a:xfrm>
          <a:prstGeom prst="rect">
            <a:avLst/>
          </a:prstGeom>
        </p:spPr>
      </p:pic>
      <p:pic>
        <p:nvPicPr>
          <p:cNvPr id="5" name="Picture 4"/>
          <p:cNvPicPr>
            <a:picLocks noChangeAspect="1"/>
          </p:cNvPicPr>
          <p:nvPr userDrawn="1"/>
        </p:nvPicPr>
        <p:blipFill>
          <a:blip r:embed="rId5">
            <a:clrChange>
              <a:clrFrom>
                <a:srgbClr val="FFFFFF"/>
              </a:clrFrom>
              <a:clrTo>
                <a:srgbClr val="FFFFFF">
                  <a:alpha val="0"/>
                </a:srgbClr>
              </a:clrTo>
            </a:clrChange>
            <a:biLevel thresh="25000"/>
          </a:blip>
          <a:stretch>
            <a:fillRect/>
          </a:stretch>
        </p:blipFill>
        <p:spPr>
          <a:xfrm>
            <a:off x="393806" y="157729"/>
            <a:ext cx="413438" cy="432080"/>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249" y="1905001"/>
            <a:ext cx="11151916"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rotWithShape="1">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6" name="Picture 5"/>
          <p:cNvPicPr>
            <a:picLocks noChangeAspect="1"/>
          </p:cNvPicPr>
          <p:nvPr userDrawn="1"/>
        </p:nvPicPr>
        <p:blipFill>
          <a:blip r:embed="rId5">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Picture 6"/>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8" name="Picture 7"/>
          <p:cNvPicPr>
            <a:picLocks noChangeAspect="1"/>
          </p:cNvPicPr>
          <p:nvPr userDrawn="1"/>
        </p:nvPicPr>
        <p:blipFill>
          <a:blip r:embed="rId4">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5"/>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7" name="Picture 6"/>
          <p:cNvPicPr>
            <a:picLocks noChangeAspect="1"/>
          </p:cNvPicPr>
          <p:nvPr userDrawn="1"/>
        </p:nvPicPr>
        <p:blipFill>
          <a:blip r:embed="rId4">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8" name="Picture 7"/>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9" name="Picture 8"/>
          <p:cNvPicPr>
            <a:picLocks noChangeAspect="1"/>
          </p:cNvPicPr>
          <p:nvPr userDrawn="1"/>
        </p:nvPicPr>
        <p:blipFill>
          <a:blip r:embed="rId4">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5" name="Picture 4"/>
          <p:cNvPicPr>
            <a:picLocks noChangeAspect="1"/>
          </p:cNvPicPr>
          <p:nvPr userDrawn="1"/>
        </p:nvPicPr>
        <p:blipFill>
          <a:blip r:embed="rId4">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5126406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18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11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4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267" t="1" b="-2"/>
          <a:stretch/>
        </p:blipFill>
        <p:spPr>
          <a:xfrm>
            <a:off x="758825" y="6372547"/>
            <a:ext cx="1442338" cy="195501"/>
          </a:xfrm>
          <a:prstGeom prst="rect">
            <a:avLst/>
          </a:prstGeom>
        </p:spPr>
      </p:pic>
      <p:pic>
        <p:nvPicPr>
          <p:cNvPr id="4" name="Picture 3"/>
          <p:cNvPicPr>
            <a:picLocks noChangeAspect="1"/>
          </p:cNvPicPr>
          <p:nvPr userDrawn="1"/>
        </p:nvPicPr>
        <p:blipFill>
          <a:blip r:embed="rId4">
            <a:clrChange>
              <a:clrFrom>
                <a:srgbClr val="FFFFFF"/>
              </a:clrFrom>
              <a:clrTo>
                <a:srgbClr val="FFFFFF">
                  <a:alpha val="0"/>
                </a:srgbClr>
              </a:clrTo>
            </a:clrChange>
            <a:grayscl/>
          </a:blip>
          <a:stretch>
            <a:fillRect/>
          </a:stretch>
        </p:blipFill>
        <p:spPr>
          <a:xfrm>
            <a:off x="529569" y="6353818"/>
            <a:ext cx="222906" cy="232958"/>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4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06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4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2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459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8"/>
            <a:ext cx="6486923" cy="2002536"/>
          </a:xfrm>
        </p:spPr>
        <p:txBody>
          <a:bodyPr vert="horz" wrap="square" lIns="0" tIns="0" rIns="0" bIns="0" rtlCol="0" anchor="ctr" anchorCtr="0">
            <a:noAutofit/>
          </a:bodyPr>
          <a:lstStyle>
            <a:lvl1pPr algn="l" defTabSz="914089" rtl="0" eaLnBrk="1" latinLnBrk="0" hangingPunct="1">
              <a:lnSpc>
                <a:spcPct val="90000"/>
              </a:lnSpc>
              <a:spcBef>
                <a:spcPct val="0"/>
              </a:spcBef>
              <a:buNone/>
              <a:defRPr lang="en-US" sz="5998"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5" y="5482009"/>
            <a:ext cx="6484785" cy="858697"/>
          </a:xfrm>
        </p:spPr>
        <p:txBody>
          <a:bodyPr vert="horz" wrap="square" lIns="0" tIns="0" rIns="0" bIns="0" rtlCol="0">
            <a:spAutoFit/>
          </a:bodyPr>
          <a:lstStyle>
            <a:lvl1pPr marL="0" indent="0">
              <a:buNone/>
              <a:defRPr lang="en-US" sz="1799"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8539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5"/>
            <a:ext cx="6859786" cy="1828193"/>
          </a:xfrm>
        </p:spPr>
        <p:txBody>
          <a:bodyPr anchor="b" anchorCtr="0"/>
          <a:lstStyle>
            <a:lvl1pPr>
              <a:defRPr kumimoji="0" lang="en-US" sz="6598"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8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3011483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3" cy="461665"/>
          </a:xfrm>
        </p:spPr>
        <p:txBody>
          <a:bodyPr>
            <a:noAutofit/>
          </a:bodyPr>
          <a:lstStyle>
            <a:lvl1pPr marL="0" indent="0" algn="l">
              <a:lnSpc>
                <a:spcPct val="90000"/>
              </a:lnSpc>
              <a:spcBef>
                <a:spcPts val="0"/>
              </a:spcBef>
              <a:buNone/>
              <a:defRPr lang="en-US" sz="3599" kern="1200" spc="-70" baseline="0" dirty="0">
                <a:solidFill>
                  <a:schemeClr val="tx1">
                    <a:alpha val="99000"/>
                  </a:schemeClr>
                </a:soli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3"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8"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1315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503" indent="-571329">
              <a:buNone/>
              <a:defRPr lang="en-US" sz="4399" spc="-100" dirty="0" smtClean="0">
                <a:solidFill>
                  <a:schemeClr val="tx1">
                    <a:alpha val="99000"/>
                  </a:schemeClr>
                </a:solidFill>
                <a:latin typeface="Segoe UI Light" pitchFamily="34" charset="0"/>
              </a:defRPr>
            </a:lvl1pPr>
            <a:lvl2pPr marL="345971" indent="-342797">
              <a:buNone/>
              <a:defRPr lang="en-US" spc="-50" dirty="0" smtClean="0">
                <a:solidFill>
                  <a:schemeClr val="tx1">
                    <a:alpha val="99000"/>
                  </a:schemeClr>
                </a:solidFill>
              </a:defRPr>
            </a:lvl2pPr>
          </a:lstStyle>
          <a:p>
            <a:pPr marL="3174" lvl="0" indent="0">
              <a:spcBef>
                <a:spcPts val="0"/>
              </a:spcBef>
              <a:spcAft>
                <a:spcPts val="900"/>
              </a:spcAft>
              <a:buSzPct val="80000"/>
            </a:pPr>
            <a:r>
              <a:rPr lang="en-US" dirty="0" smtClean="0"/>
              <a:t>Click to edit Master text styles</a:t>
            </a:r>
          </a:p>
          <a:p>
            <a:pPr marL="3174"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3"/>
            <a:ext cx="11149439" cy="747897"/>
          </a:xfrm>
        </p:spPr>
        <p:txBody>
          <a:bodyPr vert="horz" wrap="square" lIns="0" tIns="0" rIns="0" bIns="0" rtlCol="0" anchor="t">
            <a:spAutoFit/>
          </a:bodyPr>
          <a:lstStyle>
            <a:lvl1pPr marL="0" indent="0">
              <a:buNone/>
              <a:defRPr lang="en-US" sz="5398"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6214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2084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814935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46920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7" y="1447803"/>
            <a:ext cx="5396365"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3"/>
            <a:ext cx="5396365" cy="2351413"/>
          </a:xfrm>
        </p:spPr>
        <p:txBody>
          <a:bodyPr>
            <a:spAutoFit/>
          </a:bodyPr>
          <a:lstStyle>
            <a:lvl1pPr marL="339623" indent="-339623">
              <a:spcBef>
                <a:spcPts val="1200"/>
              </a:spcBef>
              <a:buFont typeface="Wingdings" pitchFamily="2" charset="2"/>
              <a:buChar char=""/>
              <a:defRPr lang="en-US" sz="3599" kern="1200" spc="-70" baseline="0" dirty="0" smtClean="0">
                <a:solidFill>
                  <a:schemeClr val="tx1">
                    <a:alpha val="99000"/>
                  </a:schemeClr>
                </a:solidFill>
                <a:latin typeface="+mj-lt"/>
                <a:ea typeface="+mn-ea"/>
                <a:cs typeface="+mn-cs"/>
              </a:defRPr>
            </a:lvl1pPr>
            <a:lvl2pPr marL="634810" indent="-342797">
              <a:defRPr lang="en-US" sz="1999" kern="1200" spc="0" baseline="0" dirty="0" smtClean="0">
                <a:solidFill>
                  <a:schemeClr val="tx1">
                    <a:alpha val="99000"/>
                  </a:schemeClr>
                </a:solidFill>
                <a:latin typeface="+mn-lt"/>
                <a:ea typeface="+mn-ea"/>
                <a:cs typeface="+mn-cs"/>
              </a:defRPr>
            </a:lvl2pPr>
            <a:lvl3pPr marL="863341" indent="-342797">
              <a:defRPr lang="en-US" sz="1999" kern="1200" spc="0" baseline="0" dirty="0" smtClean="0">
                <a:solidFill>
                  <a:schemeClr val="tx1">
                    <a:alpha val="99000"/>
                  </a:schemeClr>
                </a:solidFill>
                <a:latin typeface="+mn-lt"/>
                <a:ea typeface="+mn-ea"/>
                <a:cs typeface="+mn-cs"/>
              </a:defRPr>
            </a:lvl3pPr>
            <a:lvl4pPr marL="1028391" indent="-342797">
              <a:defRPr lang="en-US" sz="1999" kern="1200" spc="0" baseline="0" dirty="0" smtClean="0">
                <a:solidFill>
                  <a:schemeClr val="tx1">
                    <a:alpha val="99000"/>
                  </a:schemeClr>
                </a:solidFill>
                <a:latin typeface="+mn-lt"/>
                <a:ea typeface="+mn-ea"/>
                <a:cs typeface="+mn-cs"/>
              </a:defRPr>
            </a:lvl4pPr>
            <a:lvl5pPr marL="1206138" indent="-342797">
              <a:defRPr lang="en-US" sz="1999" kern="1200" spc="0" baseline="0" dirty="0">
                <a:solidFill>
                  <a:schemeClr val="tx1">
                    <a:alpha val="99000"/>
                  </a:schemeClr>
                </a:soli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2191252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063" indent="-457063">
              <a:lnSpc>
                <a:spcPct val="90000"/>
              </a:lnSpc>
              <a:buSzPct val="80000"/>
              <a:buFont typeface="Arial" pitchFamily="34" charset="0"/>
              <a:buChar char="•"/>
              <a:defRPr lang="en-US" sz="3199" kern="1200" spc="-70" baseline="0" dirty="0" smtClean="0">
                <a:solidFill>
                  <a:schemeClr val="tx1">
                    <a:alpha val="99000"/>
                  </a:schemeClr>
                </a:solidFill>
                <a:latin typeface="+mj-lt"/>
                <a:ea typeface="+mn-ea"/>
                <a:cs typeface="+mn-cs"/>
              </a:defRPr>
            </a:lvl1pPr>
            <a:lvl2pPr marL="798273" indent="-457063">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671" indent="-342797">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29839" indent="-342797">
              <a:lnSpc>
                <a:spcPct val="90000"/>
              </a:lnSpc>
              <a:buSzPct val="80000"/>
              <a:buFont typeface="Arial" pitchFamily="34" charset="0"/>
              <a:buChar char="•"/>
              <a:defRPr lang="en-US" sz="1999" kern="1200" spc="0" baseline="0" dirty="0" smtClean="0">
                <a:solidFill>
                  <a:schemeClr val="tx1">
                    <a:alpha val="99000"/>
                  </a:schemeClr>
                </a:solidFill>
                <a:latin typeface="+mn-lt"/>
                <a:ea typeface="+mn-ea"/>
                <a:cs typeface="+mn-cs"/>
              </a:defRPr>
            </a:lvl4pPr>
            <a:lvl5pPr marL="2055196" indent="-342797">
              <a:lnSpc>
                <a:spcPct val="90000"/>
              </a:lnSpc>
              <a:buSzPct val="80000"/>
              <a:buFont typeface="Arial" pitchFamily="34" charset="0"/>
              <a:buChar char="•"/>
              <a:defRPr lang="en-US" sz="1999" kern="1200" spc="0" baseline="0" dirty="0">
                <a:solidFill>
                  <a:schemeClr val="tx1">
                    <a:alpha val="99000"/>
                  </a:schemeClr>
                </a:solidFill>
                <a:latin typeface="+mn-lt"/>
                <a:ea typeface="+mn-ea"/>
                <a:cs typeface="+mn-cs"/>
              </a:defRPr>
            </a:lvl5pPr>
            <a:lvl6pPr>
              <a:defRPr sz="1799"/>
            </a:lvl6pPr>
            <a:lvl7pPr>
              <a:defRPr sz="1799"/>
            </a:lvl7pPr>
            <a:lvl8pPr>
              <a:defRPr sz="1799"/>
            </a:lvl8pPr>
            <a:lvl9pPr>
              <a:defRPr sz="1799"/>
            </a:lvl9pPr>
          </a:lstStyle>
          <a:p>
            <a:pPr marL="341211" marR="0" lvl="0"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11" marR="0" lvl="1"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11" marR="0" lvl="2"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11" marR="0" lvl="3"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11" marR="0" lvl="4"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1231975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7310029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7" y="1447803"/>
            <a:ext cx="5396365" cy="2462213"/>
          </a:xfrm>
        </p:spPr>
        <p:txBody>
          <a:bodyPr/>
          <a:lstStyle>
            <a:lvl1pPr marL="0" indent="0">
              <a:spcBef>
                <a:spcPts val="1200"/>
              </a:spcBef>
              <a:buNone/>
              <a:defRPr sz="3999">
                <a:solidFill>
                  <a:schemeClr val="tx2">
                    <a:alpha val="99000"/>
                  </a:schemeClr>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3"/>
            <a:ext cx="5396365" cy="2462213"/>
          </a:xfrm>
        </p:spPr>
        <p:txBody>
          <a:bodyPr/>
          <a:lstStyle>
            <a:lvl1pPr marL="0" indent="0">
              <a:spcBef>
                <a:spcPts val="1200"/>
              </a:spcBef>
              <a:buNone/>
              <a:defRPr lang="en-US" sz="3999" kern="1200" spc="-70" baseline="0" dirty="0" smtClean="0">
                <a:solidFill>
                  <a:schemeClr val="tx2">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7339929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7" y="1447803"/>
            <a:ext cx="5396365" cy="2462213"/>
          </a:xfrm>
        </p:spPr>
        <p:txBody>
          <a:bodyPr/>
          <a:lstStyle>
            <a:lvl1pPr marL="0" indent="0">
              <a:spcBef>
                <a:spcPts val="1200"/>
              </a:spcBef>
              <a:buNone/>
              <a:defRPr sz="3999">
                <a:solidFill>
                  <a:schemeClr val="tx1">
                    <a:alpha val="99000"/>
                  </a:schemeClr>
                </a:solidFill>
                <a:latin typeface="+mj-lt"/>
              </a:defRPr>
            </a:lvl1pPr>
            <a:lvl2pPr marL="0" indent="0">
              <a:buNone/>
              <a:defRPr sz="1999">
                <a:solidFill>
                  <a:schemeClr val="tx1">
                    <a:alpha val="99000"/>
                  </a:schemeClr>
                </a:solidFill>
              </a:defRPr>
            </a:lvl2pPr>
            <a:lvl3pPr marL="233293" indent="0">
              <a:buNone/>
              <a:defRPr sz="1999">
                <a:solidFill>
                  <a:schemeClr val="tx1">
                    <a:alpha val="99000"/>
                  </a:schemeClr>
                </a:solidFill>
              </a:defRPr>
            </a:lvl3pPr>
            <a:lvl4pPr marL="457063" indent="0">
              <a:buNone/>
              <a:defRPr sz="1999">
                <a:solidFill>
                  <a:schemeClr val="tx1">
                    <a:alpha val="99000"/>
                  </a:schemeClr>
                </a:solidFill>
              </a:defRPr>
            </a:lvl4pPr>
            <a:lvl5pPr marL="693530" indent="0">
              <a:buNone/>
              <a:defRPr sz="1999">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3"/>
            <a:ext cx="5396365" cy="2462213"/>
          </a:xfrm>
        </p:spPr>
        <p:txBody>
          <a:bodyPr/>
          <a:lstStyle>
            <a:lvl1pPr marL="0" indent="0">
              <a:spcBef>
                <a:spcPts val="1200"/>
              </a:spcBef>
              <a:buNone/>
              <a:defRPr lang="en-US" sz="3999" kern="1200" spc="-70" baseline="0" dirty="0" smtClean="0">
                <a:solidFill>
                  <a:schemeClr val="tx1">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3513285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06946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684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7"/>
            <a:ext cx="11155093"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388557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335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3"/>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9"/>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37618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4448906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516596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9" y="6433851"/>
            <a:ext cx="1196685" cy="138112"/>
          </a:xfrm>
          <a:prstGeom prst="rect">
            <a:avLst/>
          </a:prstGeom>
        </p:spPr>
      </p:pic>
      <p:sp>
        <p:nvSpPr>
          <p:cNvPr id="5" name="Rectangle 4"/>
          <p:cNvSpPr/>
          <p:nvPr userDrawn="1"/>
        </p:nvSpPr>
        <p:spPr bwMode="auto">
          <a:xfrm>
            <a:off x="2" y="3"/>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userDrawn="1"/>
        </p:nvSpPr>
        <p:spPr bwMode="auto">
          <a:xfrm>
            <a:off x="2" y="3"/>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6"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3"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9" y="-8277"/>
            <a:ext cx="1666509" cy="834699"/>
          </a:xfrm>
          <a:prstGeom prst="rect">
            <a:avLst/>
          </a:prstGeom>
        </p:spPr>
      </p:pic>
    </p:spTree>
    <p:extLst>
      <p:ext uri="{BB962C8B-B14F-4D97-AF65-F5344CB8AC3E}">
        <p14:creationId xmlns:p14="http://schemas.microsoft.com/office/powerpoint/2010/main" val="134165562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2"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80" y="6096498"/>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1"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9"/>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3"/>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3" y="4552447"/>
            <a:ext cx="2672291" cy="1103910"/>
          </a:xfrm>
          <a:prstGeom prst="rect">
            <a:avLst/>
          </a:prstGeom>
        </p:spPr>
      </p:pic>
      <p:sp>
        <p:nvSpPr>
          <p:cNvPr id="17" name="TextBox 16"/>
          <p:cNvSpPr txBox="1"/>
          <p:nvPr userDrawn="1"/>
        </p:nvSpPr>
        <p:spPr>
          <a:xfrm>
            <a:off x="2455081" y="6315958"/>
            <a:ext cx="2946097" cy="307777"/>
          </a:xfrm>
          <a:prstGeom prst="rect">
            <a:avLst/>
          </a:prstGeom>
          <a:noFill/>
        </p:spPr>
        <p:txBody>
          <a:bodyPr wrap="square" lIns="0" tIns="0" rIns="0" bIns="0" rtlCol="0">
            <a:spAutoFit/>
          </a:bodyPr>
          <a:lstStyle/>
          <a:p>
            <a:pPr algn="ctr" defTabSz="914089"/>
            <a:r>
              <a:rPr lang="en-US" sz="1999" b="1" spc="-70" dirty="0">
                <a:gradFill>
                  <a:gsLst>
                    <a:gs pos="2917">
                      <a:srgbClr val="FFFFFF"/>
                    </a:gs>
                    <a:gs pos="30000">
                      <a:srgbClr val="FFFFFF"/>
                    </a:gs>
                  </a:gsLst>
                  <a:lin ang="5400000" scaled="0"/>
                </a:gradFill>
              </a:rPr>
              <a:t>LEARN</a:t>
            </a:r>
            <a:r>
              <a:rPr lang="en-US" sz="1999" spc="-70"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6" y="4463043"/>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2" y="2862281"/>
            <a:ext cx="1052409" cy="1205812"/>
          </a:xfrm>
          <a:prstGeom prst="rect">
            <a:avLst/>
          </a:prstGeom>
        </p:spPr>
      </p:pic>
    </p:spTree>
    <p:extLst>
      <p:ext uri="{BB962C8B-B14F-4D97-AF65-F5344CB8AC3E}">
        <p14:creationId xmlns:p14="http://schemas.microsoft.com/office/powerpoint/2010/main" val="3456612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246" y="228602"/>
            <a:ext cx="1115191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905001"/>
            <a:ext cx="11151916"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830"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3"/>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6856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solidFill>
            <a:schemeClr val="tx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solidFill>
            <a:schemeClr val="tx1">
              <a:alpha val="99000"/>
            </a:schemeClr>
          </a:soli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solidFill>
            <a:schemeClr val="tx1">
              <a:alpha val="99000"/>
            </a:schemeClr>
          </a:soli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solidFill>
            <a:schemeClr val="tx1">
              <a:alpha val="99000"/>
            </a:schemeClr>
          </a:soli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solidFill>
            <a:schemeClr val="tx1">
              <a:alpha val="99000"/>
            </a:schemeClr>
          </a:soli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4.wdp"/><Relationship Id="rId4" Type="http://schemas.openxmlformats.org/officeDocument/2006/relationships/image" Target="../media/image57.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microsoft.com/office/2007/relationships/hdphoto" Target="../media/hdphoto16.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11" Type="http://schemas.microsoft.com/office/2007/relationships/hdphoto" Target="../media/hdphoto18.wdp"/><Relationship Id="rId5" Type="http://schemas.openxmlformats.org/officeDocument/2006/relationships/image" Target="../media/image66.png"/><Relationship Id="rId10" Type="http://schemas.openxmlformats.org/officeDocument/2006/relationships/image" Target="../media/image69.png"/><Relationship Id="rId4" Type="http://schemas.microsoft.com/office/2007/relationships/hdphoto" Target="../media/hdphoto15.wdp"/><Relationship Id="rId9" Type="http://schemas.microsoft.com/office/2007/relationships/hdphoto" Target="../media/hdphoto17.wdp"/></Relationships>
</file>

<file path=ppt/slides/_rels/slide2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6.png"/><Relationship Id="rId10" Type="http://schemas.openxmlformats.org/officeDocument/2006/relationships/image" Target="../media/image72.png"/><Relationship Id="rId4" Type="http://schemas.microsoft.com/office/2007/relationships/hdphoto" Target="../media/hdphoto15.wdp"/><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42.png"/><Relationship Id="rId4" Type="http://schemas.microsoft.com/office/2007/relationships/hdphoto" Target="../media/hdphoto8.wdp"/></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68.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68.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9.png"/><Relationship Id="rId3" Type="http://schemas.openxmlformats.org/officeDocument/2006/relationships/image" Target="../media/image76.png"/><Relationship Id="rId7" Type="http://schemas.microsoft.com/office/2007/relationships/hdphoto" Target="../media/hdphoto19.wdp"/><Relationship Id="rId12"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77.png"/><Relationship Id="rId5" Type="http://schemas.openxmlformats.org/officeDocument/2006/relationships/image" Target="../media/image80.png"/><Relationship Id="rId15" Type="http://schemas.microsoft.com/office/2007/relationships/hdphoto" Target="../media/hdphoto20.wdp"/><Relationship Id="rId10" Type="http://schemas.microsoft.com/office/2007/relationships/hdphoto" Target="../media/hdphoto17.wdp"/><Relationship Id="rId4" Type="http://schemas.openxmlformats.org/officeDocument/2006/relationships/image" Target="../media/image75.png"/><Relationship Id="rId9" Type="http://schemas.openxmlformats.org/officeDocument/2006/relationships/image" Target="../media/image68.png"/><Relationship Id="rId1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emf"/><Relationship Id="rId17" Type="http://schemas.openxmlformats.org/officeDocument/2006/relationships/image" Target="../media/image98.png"/><Relationship Id="rId2" Type="http://schemas.openxmlformats.org/officeDocument/2006/relationships/notesSlide" Target="../notesSlides/notesSlide34.xml"/><Relationship Id="rId16" Type="http://schemas.openxmlformats.org/officeDocument/2006/relationships/image" Target="../media/image97.png"/><Relationship Id="rId1" Type="http://schemas.openxmlformats.org/officeDocument/2006/relationships/slideLayout" Target="../slideLayouts/slideLayout9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44.xml"/><Relationship Id="rId4" Type="http://schemas.microsoft.com/office/2007/relationships/hdphoto" Target="../media/hdphoto24.wdp"/></Relationships>
</file>

<file path=ppt/slides/_rels/slide47.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07.png"/><Relationship Id="rId7" Type="http://schemas.openxmlformats.org/officeDocument/2006/relationships/image" Target="../media/image109.png"/><Relationship Id="rId12"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48.xml"/><Relationship Id="rId6" Type="http://schemas.microsoft.com/office/2007/relationships/hdphoto" Target="../media/hdphoto26.wdp"/><Relationship Id="rId11" Type="http://schemas.microsoft.com/office/2007/relationships/hdphoto" Target="../media/hdphoto28.wdp"/><Relationship Id="rId5" Type="http://schemas.openxmlformats.org/officeDocument/2006/relationships/image" Target="../media/image108.png"/><Relationship Id="rId10" Type="http://schemas.openxmlformats.org/officeDocument/2006/relationships/image" Target="../media/image111.png"/><Relationship Id="rId4" Type="http://schemas.microsoft.com/office/2007/relationships/hdphoto" Target="../media/hdphoto25.wdp"/><Relationship Id="rId9" Type="http://schemas.openxmlformats.org/officeDocument/2006/relationships/image" Target="../media/image110.pn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emf"/><Relationship Id="rId17" Type="http://schemas.openxmlformats.org/officeDocument/2006/relationships/image" Target="../media/image98.png"/><Relationship Id="rId2" Type="http://schemas.openxmlformats.org/officeDocument/2006/relationships/notesSlide" Target="../notesSlides/notesSlide46.xml"/><Relationship Id="rId16"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44.xml"/><Relationship Id="rId4" Type="http://schemas.microsoft.com/office/2007/relationships/hdphoto" Target="../media/hdphoto29.wdp"/></Relationships>
</file>

<file path=ppt/slides/_rels/slide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48.png"/><Relationship Id="rId4" Type="http://schemas.microsoft.com/office/2007/relationships/hdphoto" Target="../media/hdphoto1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44.xml"/><Relationship Id="rId5" Type="http://schemas.openxmlformats.org/officeDocument/2006/relationships/image" Target="../media/image117.png"/><Relationship Id="rId4" Type="http://schemas.microsoft.com/office/2007/relationships/hdphoto" Target="../media/hdphoto30.wdp"/></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err="1" smtClean="0"/>
              <a:t>Introducción</a:t>
            </a:r>
            <a:r>
              <a:rPr lang="en-US" dirty="0" smtClean="0"/>
              <a:t> a </a:t>
            </a:r>
            <a:br>
              <a:rPr lang="en-US" dirty="0" smtClean="0"/>
            </a:br>
            <a:r>
              <a:rPr lang="en-US" dirty="0" smtClean="0"/>
              <a:t>Windows Azure</a:t>
            </a:r>
            <a:endParaRPr lang="en-US" dirty="0"/>
          </a:p>
        </p:txBody>
      </p:sp>
      <p:sp>
        <p:nvSpPr>
          <p:cNvPr id="2" name="Text Placeholder 1"/>
          <p:cNvSpPr>
            <a:spLocks noGrp="1"/>
          </p:cNvSpPr>
          <p:nvPr>
            <p:ph type="body" sz="quarter" idx="11"/>
          </p:nvPr>
        </p:nvSpPr>
        <p:spPr>
          <a:xfrm>
            <a:off x="520702" y="4612342"/>
            <a:ext cx="5454333" cy="738664"/>
          </a:xfrm>
        </p:spPr>
        <p:txBody>
          <a:bodyPr/>
          <a:lstStyle/>
          <a:p>
            <a:r>
              <a:rPr lang="en-US" dirty="0" smtClean="0"/>
              <a:t>Hernán Meydac Jean</a:t>
            </a:r>
          </a:p>
          <a:p>
            <a:r>
              <a:rPr lang="en-US" dirty="0" smtClean="0"/>
              <a:t>Developer Lead - Southworks</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2718"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4" name="Rounded Rectangle 3"/>
          <p:cNvSpPr/>
          <p:nvPr/>
        </p:nvSpPr>
        <p:spPr bwMode="auto">
          <a:xfrm>
            <a:off x="3886601"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8" name="Rounded Rectangle 7"/>
          <p:cNvSpPr/>
          <p:nvPr/>
        </p:nvSpPr>
        <p:spPr bwMode="auto">
          <a:xfrm>
            <a:off x="4407972"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9" name="Rounded Rectangle 8"/>
          <p:cNvSpPr/>
          <p:nvPr/>
        </p:nvSpPr>
        <p:spPr bwMode="auto">
          <a:xfrm>
            <a:off x="3524199" y="165942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1" name="Rounded Rectangle 10"/>
          <p:cNvSpPr/>
          <p:nvPr/>
        </p:nvSpPr>
        <p:spPr bwMode="auto">
          <a:xfrm>
            <a:off x="6568953"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23" name="Rounded Rectangle 22"/>
          <p:cNvSpPr/>
          <p:nvPr/>
        </p:nvSpPr>
        <p:spPr bwMode="auto">
          <a:xfrm>
            <a:off x="4028123"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6" name="Group 5"/>
          <p:cNvGrpSpPr/>
          <p:nvPr/>
        </p:nvGrpSpPr>
        <p:grpSpPr>
          <a:xfrm>
            <a:off x="6544094" y="5164326"/>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300896" y="880600"/>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6" name="TextBox 15"/>
          <p:cNvSpPr txBox="1"/>
          <p:nvPr/>
        </p:nvSpPr>
        <p:spPr>
          <a:xfrm>
            <a:off x="4644393" y="430048"/>
            <a:ext cx="2838313" cy="295466"/>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2014" y="5743523"/>
            <a:ext cx="2838313" cy="295466"/>
          </a:xfrm>
          <a:prstGeom prst="rect">
            <a:avLst/>
          </a:prstGeom>
          <a:noFill/>
        </p:spPr>
        <p:txBody>
          <a:bodyPr wrap="square" lIns="0" tIns="0" rIns="0" bIns="0" rtlCol="0">
            <a:spAutoFit/>
          </a:bodyPr>
          <a:lstStyle/>
          <a:p>
            <a:pPr algn="r">
              <a:lnSpc>
                <a:spcPct val="80000"/>
              </a:lnSpc>
              <a:spcBef>
                <a:spcPct val="20000"/>
              </a:spcBef>
              <a:buSzPct val="80000"/>
            </a:pPr>
            <a:r>
              <a:rPr lang="en-US" dirty="0" err="1" smtClean="0">
                <a:solidFill>
                  <a:schemeClr val="tx1">
                    <a:alpha val="99000"/>
                  </a:schemeClr>
                </a:solidFill>
              </a:rPr>
              <a:t>Tu</a:t>
            </a:r>
            <a:r>
              <a:rPr lang="en-US" dirty="0" smtClean="0">
                <a:solidFill>
                  <a:schemeClr val="tx1">
                    <a:alpha val="99000"/>
                  </a:schemeClr>
                </a:solidFill>
              </a:rPr>
              <a:t> Data Center</a:t>
            </a:r>
            <a:endParaRPr lang="en-US" dirty="0">
              <a:solidFill>
                <a:schemeClr val="tx1">
                  <a:alpha val="99000"/>
                </a:schemeClr>
              </a:solidFill>
            </a:endParaRPr>
          </a:p>
        </p:txBody>
      </p:sp>
      <p:grpSp>
        <p:nvGrpSpPr>
          <p:cNvPr id="26" name="Group 25"/>
          <p:cNvGrpSpPr/>
          <p:nvPr/>
        </p:nvGrpSpPr>
        <p:grpSpPr>
          <a:xfrm>
            <a:off x="5874622" y="5164326"/>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5150" y="5164326"/>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5701" y="1731311"/>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9901" y="1731311"/>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1647" y="5927273"/>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7458" y="1141128"/>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3172" y="1144331"/>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8961" y="1720687"/>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2718"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4" name="Rounded Rectangle 3"/>
          <p:cNvSpPr/>
          <p:nvPr/>
        </p:nvSpPr>
        <p:spPr bwMode="auto">
          <a:xfrm>
            <a:off x="3886601"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8" name="Rounded Rectangle 7"/>
          <p:cNvSpPr/>
          <p:nvPr/>
        </p:nvSpPr>
        <p:spPr bwMode="auto">
          <a:xfrm>
            <a:off x="4407972"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9" name="Rounded Rectangle 8"/>
          <p:cNvSpPr/>
          <p:nvPr/>
        </p:nvSpPr>
        <p:spPr bwMode="auto">
          <a:xfrm>
            <a:off x="3524199" y="165942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1" name="Rounded Rectangle 10"/>
          <p:cNvSpPr/>
          <p:nvPr/>
        </p:nvSpPr>
        <p:spPr bwMode="auto">
          <a:xfrm>
            <a:off x="6568953"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23" name="Rounded Rectangle 22"/>
          <p:cNvSpPr/>
          <p:nvPr/>
        </p:nvSpPr>
        <p:spPr bwMode="auto">
          <a:xfrm>
            <a:off x="4028123"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6" name="Group 5"/>
          <p:cNvGrpSpPr/>
          <p:nvPr/>
        </p:nvGrpSpPr>
        <p:grpSpPr>
          <a:xfrm>
            <a:off x="4533881" y="5164326"/>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300896" y="880600"/>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6" name="TextBox 15"/>
          <p:cNvSpPr txBox="1"/>
          <p:nvPr/>
        </p:nvSpPr>
        <p:spPr>
          <a:xfrm>
            <a:off x="4644393" y="430048"/>
            <a:ext cx="2838313" cy="295466"/>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2014" y="5743523"/>
            <a:ext cx="2838313" cy="295466"/>
          </a:xfrm>
          <a:prstGeom prst="rect">
            <a:avLst/>
          </a:prstGeom>
          <a:noFill/>
        </p:spPr>
        <p:txBody>
          <a:bodyPr wrap="square" lIns="0" tIns="0" rIns="0" bIns="0" rtlCol="0">
            <a:spAutoFit/>
          </a:bodyPr>
          <a:lstStyle/>
          <a:p>
            <a:pPr algn="r">
              <a:lnSpc>
                <a:spcPct val="80000"/>
              </a:lnSpc>
              <a:spcBef>
                <a:spcPct val="20000"/>
              </a:spcBef>
              <a:buSzPct val="80000"/>
            </a:pPr>
            <a:r>
              <a:rPr lang="en-US" dirty="0" err="1" smtClean="0">
                <a:solidFill>
                  <a:schemeClr val="tx1">
                    <a:alpha val="99000"/>
                  </a:schemeClr>
                </a:solidFill>
              </a:rPr>
              <a:t>Tu</a:t>
            </a:r>
            <a:r>
              <a:rPr lang="en-US" dirty="0" smtClean="0">
                <a:solidFill>
                  <a:schemeClr val="tx1">
                    <a:alpha val="99000"/>
                  </a:schemeClr>
                </a:solidFill>
              </a:rPr>
              <a:t> Data </a:t>
            </a:r>
            <a:r>
              <a:rPr lang="en-US" dirty="0">
                <a:solidFill>
                  <a:schemeClr val="tx1">
                    <a:alpha val="99000"/>
                  </a:schemeClr>
                </a:solidFill>
              </a:rPr>
              <a:t>Center</a:t>
            </a:r>
          </a:p>
        </p:txBody>
      </p:sp>
      <p:grpSp>
        <p:nvGrpSpPr>
          <p:cNvPr id="26" name="Group 25"/>
          <p:cNvGrpSpPr/>
          <p:nvPr/>
        </p:nvGrpSpPr>
        <p:grpSpPr>
          <a:xfrm>
            <a:off x="5874622" y="5164326"/>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5150" y="5164326"/>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5701" y="1731311"/>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9901" y="1731311"/>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1647" y="5927273"/>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7458" y="1141128"/>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3172" y="1144331"/>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1935" y="1129417"/>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8123"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6" name="Group 5"/>
          <p:cNvGrpSpPr/>
          <p:nvPr/>
        </p:nvGrpSpPr>
        <p:grpSpPr>
          <a:xfrm>
            <a:off x="4534345" y="5164968"/>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2014" y="5743523"/>
            <a:ext cx="2838313" cy="295466"/>
          </a:xfrm>
          <a:prstGeom prst="rect">
            <a:avLst/>
          </a:prstGeom>
          <a:noFill/>
        </p:spPr>
        <p:txBody>
          <a:bodyPr wrap="square" lIns="0" tIns="0" rIns="0" bIns="0" rtlCol="0">
            <a:spAutoFit/>
          </a:bodyPr>
          <a:lstStyle/>
          <a:p>
            <a:pPr algn="r">
              <a:lnSpc>
                <a:spcPct val="80000"/>
              </a:lnSpc>
              <a:spcBef>
                <a:spcPct val="20000"/>
              </a:spcBef>
              <a:buSzPct val="80000"/>
            </a:pPr>
            <a:r>
              <a:rPr lang="en-US" dirty="0" err="1" smtClean="0">
                <a:solidFill>
                  <a:schemeClr val="tx1">
                    <a:alpha val="99000"/>
                  </a:schemeClr>
                </a:solidFill>
              </a:rPr>
              <a:t>Tu</a:t>
            </a:r>
            <a:r>
              <a:rPr lang="en-US" dirty="0" smtClean="0">
                <a:solidFill>
                  <a:schemeClr val="tx1">
                    <a:alpha val="99000"/>
                  </a:schemeClr>
                </a:solidFill>
              </a:rPr>
              <a:t> Data </a:t>
            </a:r>
            <a:r>
              <a:rPr lang="en-US" dirty="0">
                <a:solidFill>
                  <a:schemeClr val="tx1">
                    <a:alpha val="99000"/>
                  </a:schemeClr>
                </a:solidFill>
              </a:rPr>
              <a:t>Center</a:t>
            </a:r>
          </a:p>
        </p:txBody>
      </p:sp>
      <p:grpSp>
        <p:nvGrpSpPr>
          <p:cNvPr id="26" name="Group 25"/>
          <p:cNvGrpSpPr/>
          <p:nvPr/>
        </p:nvGrpSpPr>
        <p:grpSpPr>
          <a:xfrm>
            <a:off x="5874622" y="5164326"/>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5150" y="5164326"/>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1647" y="5927273"/>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9553"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4" name="Rounded Rectangle 3"/>
          <p:cNvSpPr/>
          <p:nvPr/>
        </p:nvSpPr>
        <p:spPr bwMode="auto">
          <a:xfrm>
            <a:off x="84296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8" name="Rounded Rectangle 7"/>
          <p:cNvSpPr/>
          <p:nvPr/>
        </p:nvSpPr>
        <p:spPr bwMode="auto">
          <a:xfrm>
            <a:off x="1364333"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9" name="Rounded Rectangle 8"/>
          <p:cNvSpPr/>
          <p:nvPr/>
        </p:nvSpPr>
        <p:spPr bwMode="auto">
          <a:xfrm>
            <a:off x="475797" y="165942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1" name="Rounded Rectangle 10"/>
          <p:cNvSpPr/>
          <p:nvPr/>
        </p:nvSpPr>
        <p:spPr bwMode="auto">
          <a:xfrm>
            <a:off x="3520551"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16" name="TextBox 15"/>
          <p:cNvSpPr txBox="1"/>
          <p:nvPr/>
        </p:nvSpPr>
        <p:spPr>
          <a:xfrm>
            <a:off x="1595991" y="430048"/>
            <a:ext cx="2838313" cy="295466"/>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4625"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55" name="Rounded Rectangle 54"/>
          <p:cNvSpPr/>
          <p:nvPr/>
        </p:nvSpPr>
        <p:spPr bwMode="auto">
          <a:xfrm>
            <a:off x="6828980"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56" name="Rounded Rectangle 55"/>
          <p:cNvSpPr/>
          <p:nvPr/>
        </p:nvSpPr>
        <p:spPr bwMode="auto">
          <a:xfrm>
            <a:off x="7350351" y="768542"/>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57" name="Rounded Rectangle 56"/>
          <p:cNvSpPr/>
          <p:nvPr/>
        </p:nvSpPr>
        <p:spPr bwMode="auto">
          <a:xfrm>
            <a:off x="7095626" y="1959279"/>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58" name="Rounded Rectangle 57"/>
          <p:cNvSpPr/>
          <p:nvPr/>
        </p:nvSpPr>
        <p:spPr bwMode="auto">
          <a:xfrm>
            <a:off x="955015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sp>
        <p:nvSpPr>
          <p:cNvPr id="62" name="TextBox 61"/>
          <p:cNvSpPr txBox="1"/>
          <p:nvPr/>
        </p:nvSpPr>
        <p:spPr>
          <a:xfrm>
            <a:off x="7586772" y="430049"/>
            <a:ext cx="2838313" cy="590931"/>
          </a:xfrm>
          <a:prstGeom prst="rect">
            <a:avLst/>
          </a:prstGeom>
          <a:noFill/>
        </p:spPr>
        <p:txBody>
          <a:bodyPr wrap="square" lIns="0" tIns="0" rIns="0" bIns="0" rtlCol="0">
            <a:spAutoFit/>
          </a:bodyPr>
          <a:lstStyle/>
          <a:p>
            <a:pPr algn="ctr">
              <a:lnSpc>
                <a:spcPct val="80000"/>
              </a:lnSpc>
              <a:spcBef>
                <a:spcPct val="20000"/>
              </a:spcBef>
              <a:buSzPct val="80000"/>
            </a:pPr>
            <a:r>
              <a:rPr lang="en-US" dirty="0" err="1" smtClean="0">
                <a:solidFill>
                  <a:schemeClr val="tx1">
                    <a:alpha val="99000"/>
                  </a:schemeClr>
                </a:solidFill>
              </a:rPr>
              <a:t>Otros</a:t>
            </a:r>
            <a:r>
              <a:rPr lang="en-US" dirty="0" smtClean="0">
                <a:solidFill>
                  <a:schemeClr val="tx1">
                    <a:alpha val="99000"/>
                  </a:schemeClr>
                </a:solidFill>
              </a:rPr>
              <a:t> </a:t>
            </a:r>
            <a:r>
              <a:rPr lang="en-US" dirty="0" err="1" smtClean="0">
                <a:solidFill>
                  <a:schemeClr val="tx1">
                    <a:alpha val="99000"/>
                  </a:schemeClr>
                </a:solidFill>
              </a:rPr>
              <a:t>proveedores</a:t>
            </a:r>
            <a:r>
              <a:rPr lang="en-US" dirty="0" smtClean="0">
                <a:solidFill>
                  <a:schemeClr val="tx1">
                    <a:alpha val="99000"/>
                  </a:schemeClr>
                </a:solidFill>
              </a:rPr>
              <a:t> de </a:t>
            </a:r>
            <a:r>
              <a:rPr lang="en-US" dirty="0" err="1" smtClean="0">
                <a:solidFill>
                  <a:schemeClr val="tx1">
                    <a:alpha val="99000"/>
                  </a:schemeClr>
                </a:solidFill>
              </a:rPr>
              <a:t>servicio</a:t>
            </a:r>
            <a:endParaRPr lang="en-US" dirty="0">
              <a:solidFill>
                <a:schemeClr val="tx1">
                  <a:alpha val="99000"/>
                </a:schemeClr>
              </a:solidFill>
            </a:endParaRPr>
          </a:p>
        </p:txBody>
      </p:sp>
      <p:grpSp>
        <p:nvGrpSpPr>
          <p:cNvPr id="63" name="Group 62"/>
          <p:cNvGrpSpPr/>
          <p:nvPr/>
        </p:nvGrpSpPr>
        <p:grpSpPr>
          <a:xfrm>
            <a:off x="9168080" y="1731311"/>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2280" y="1731311"/>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7233" y="1130884"/>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7257" y="880600"/>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35" name="Group 34"/>
          <p:cNvGrpSpPr/>
          <p:nvPr/>
        </p:nvGrpSpPr>
        <p:grpSpPr>
          <a:xfrm>
            <a:off x="3179678" y="1731311"/>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3878" y="1731311"/>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3816" y="1141128"/>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7149" y="114289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5912" y="113241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7590" y="2033254"/>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6461"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2113" y="5629642"/>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9145"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2738"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7510"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61103"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5738"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9331"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20701" y="402777"/>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a:solidFill>
                  <a:srgbClr val="FFFFFF"/>
                </a:solidFill>
              </a:rPr>
              <a:t>VM with persistent drive</a:t>
            </a:r>
          </a:p>
        </p:txBody>
      </p:sp>
      <p:sp>
        <p:nvSpPr>
          <p:cNvPr id="2" name="Title 1"/>
          <p:cNvSpPr>
            <a:spLocks noGrp="1"/>
          </p:cNvSpPr>
          <p:nvPr>
            <p:ph type="title"/>
          </p:nvPr>
        </p:nvSpPr>
        <p:spPr/>
        <p:txBody>
          <a:bodyPr/>
          <a:lstStyle/>
          <a:p>
            <a:r>
              <a:rPr lang="en-US" dirty="0" smtClean="0"/>
              <a:t>VM con discos </a:t>
            </a:r>
            <a:r>
              <a:rPr lang="en-US" dirty="0" err="1" smtClean="0"/>
              <a:t>persistentes</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2627" y="2969775"/>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6" name="Group 25"/>
          <p:cNvGrpSpPr/>
          <p:nvPr/>
        </p:nvGrpSpPr>
        <p:grpSpPr>
          <a:xfrm>
            <a:off x="1018675"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5255"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2627" y="2976312"/>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 name="Rounded Rectangle 93"/>
          <p:cNvSpPr/>
          <p:nvPr/>
        </p:nvSpPr>
        <p:spPr bwMode="auto">
          <a:xfrm>
            <a:off x="6047590" y="2033254"/>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9145"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7510"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5738"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5122"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 name="Rounded Rectangle 144"/>
          <p:cNvSpPr/>
          <p:nvPr/>
        </p:nvSpPr>
        <p:spPr bwMode="auto">
          <a:xfrm>
            <a:off x="8161103"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 name="Rounded Rectangle 145"/>
          <p:cNvSpPr/>
          <p:nvPr/>
        </p:nvSpPr>
        <p:spPr bwMode="auto">
          <a:xfrm>
            <a:off x="10744200"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5" name="Group 114"/>
          <p:cNvGrpSpPr/>
          <p:nvPr/>
        </p:nvGrpSpPr>
        <p:grpSpPr>
          <a:xfrm>
            <a:off x="6372738"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61103"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9331"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2113" y="5629642"/>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20701" y="402777"/>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a:solidFill>
                  <a:srgbClr val="FFFFFF"/>
                </a:solidFill>
              </a:rPr>
              <a:t>VM with persistent drive</a:t>
            </a:r>
          </a:p>
        </p:txBody>
      </p:sp>
      <p:sp>
        <p:nvSpPr>
          <p:cNvPr id="3" name="Title 2"/>
          <p:cNvSpPr>
            <a:spLocks noGrp="1"/>
          </p:cNvSpPr>
          <p:nvPr>
            <p:ph type="title"/>
          </p:nvPr>
        </p:nvSpPr>
        <p:spPr/>
        <p:txBody>
          <a:bodyPr/>
          <a:lstStyle/>
          <a:p>
            <a:r>
              <a:rPr lang="en-US" dirty="0"/>
              <a:t>VM </a:t>
            </a:r>
            <a:r>
              <a:rPr lang="en-US" dirty="0" smtClean="0"/>
              <a:t>con discos </a:t>
            </a:r>
            <a:r>
              <a:rPr lang="en-US" dirty="0" err="1" smtClean="0"/>
              <a:t>persistentes</a:t>
            </a:r>
            <a:endParaRPr lang="en-US" dirty="0"/>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2627" y="2976312"/>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6" name="Group 25"/>
          <p:cNvGrpSpPr/>
          <p:nvPr/>
        </p:nvGrpSpPr>
        <p:grpSpPr>
          <a:xfrm>
            <a:off x="1018675"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5255"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7590" y="2033254"/>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9145"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7510"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5738"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61262"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 name="Rounded Rectangle 144"/>
          <p:cNvSpPr/>
          <p:nvPr/>
        </p:nvSpPr>
        <p:spPr bwMode="auto">
          <a:xfrm>
            <a:off x="8161103"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 name="Rounded Rectangle 145"/>
          <p:cNvSpPr/>
          <p:nvPr/>
        </p:nvSpPr>
        <p:spPr bwMode="auto">
          <a:xfrm>
            <a:off x="10744200"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26" name="Group 125"/>
          <p:cNvGrpSpPr/>
          <p:nvPr/>
        </p:nvGrpSpPr>
        <p:grpSpPr>
          <a:xfrm>
            <a:off x="8161103"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9331"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4847"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61103" y="3582560"/>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Rounded Rectangle 53"/>
          <p:cNvSpPr/>
          <p:nvPr/>
        </p:nvSpPr>
        <p:spPr bwMode="auto">
          <a:xfrm>
            <a:off x="6395122"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5" name="Group 114"/>
          <p:cNvGrpSpPr/>
          <p:nvPr/>
        </p:nvGrpSpPr>
        <p:grpSpPr>
          <a:xfrm>
            <a:off x="6372738"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2113" y="5629642"/>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20701" y="402777"/>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a:solidFill>
                  <a:srgbClr val="FFFFFF"/>
                </a:solidFill>
              </a:rPr>
              <a:t>VM with persistent drive</a:t>
            </a:r>
          </a:p>
        </p:txBody>
      </p:sp>
      <p:sp>
        <p:nvSpPr>
          <p:cNvPr id="4" name="Title 3"/>
          <p:cNvSpPr>
            <a:spLocks noGrp="1"/>
          </p:cNvSpPr>
          <p:nvPr>
            <p:ph type="title"/>
          </p:nvPr>
        </p:nvSpPr>
        <p:spPr/>
        <p:txBody>
          <a:bodyPr/>
          <a:lstStyle/>
          <a:p>
            <a:r>
              <a:rPr lang="en-US" dirty="0"/>
              <a:t>VM </a:t>
            </a:r>
            <a:r>
              <a:rPr lang="en-US" dirty="0" smtClean="0"/>
              <a:t>con discos </a:t>
            </a:r>
            <a:r>
              <a:rPr lang="en-US" dirty="0" err="1" smtClean="0"/>
              <a:t>persistentes</a:t>
            </a:r>
            <a:endParaRPr lang="en-US" dirty="0"/>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7590" y="2033254"/>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9145"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7510"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5738"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61262"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 name="Rounded Rectangle 144"/>
          <p:cNvSpPr/>
          <p:nvPr/>
        </p:nvSpPr>
        <p:spPr bwMode="auto">
          <a:xfrm>
            <a:off x="8161103"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 name="Rounded Rectangle 145"/>
          <p:cNvSpPr/>
          <p:nvPr/>
        </p:nvSpPr>
        <p:spPr bwMode="auto">
          <a:xfrm>
            <a:off x="10744200"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26" name="Group 125"/>
          <p:cNvGrpSpPr/>
          <p:nvPr/>
        </p:nvGrpSpPr>
        <p:grpSpPr>
          <a:xfrm>
            <a:off x="8161103"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9331"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4847"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61103" y="3582560"/>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Rounded Rectangle 53"/>
          <p:cNvSpPr/>
          <p:nvPr/>
        </p:nvSpPr>
        <p:spPr bwMode="auto">
          <a:xfrm>
            <a:off x="6395122"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5" name="Group 114"/>
          <p:cNvGrpSpPr/>
          <p:nvPr/>
        </p:nvGrpSpPr>
        <p:grpSpPr>
          <a:xfrm>
            <a:off x="6372738"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9596" y="2554470"/>
            <a:ext cx="4843897" cy="299158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lang="es-AR" sz="7200" dirty="0" smtClean="0">
                <a:solidFill>
                  <a:srgbClr val="5F5F5F">
                    <a:alpha val="99000"/>
                  </a:srgbClr>
                </a:solidFill>
              </a:rPr>
              <a:t>Confiable y siempre funcionando</a:t>
            </a:r>
            <a:endParaRPr lang="es-AR" sz="7200" dirty="0">
              <a:solidFill>
                <a:srgbClr val="5F5F5F">
                  <a:alpha val="99000"/>
                </a:srgbClr>
              </a:solidFill>
            </a:endParaRPr>
          </a:p>
        </p:txBody>
      </p:sp>
      <p:sp>
        <p:nvSpPr>
          <p:cNvPr id="46" name="TextBox 45"/>
          <p:cNvSpPr txBox="1"/>
          <p:nvPr/>
        </p:nvSpPr>
        <p:spPr>
          <a:xfrm>
            <a:off x="7322113" y="5629642"/>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s-AR" dirty="0" smtClean="0"/>
              <a:t>VM con discos persistentes</a:t>
            </a:r>
            <a:endParaRPr lang="es-AR" dirty="0"/>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8491" y="4188371"/>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2" name="Oval 61"/>
          <p:cNvSpPr/>
          <p:nvPr/>
        </p:nvSpPr>
        <p:spPr bwMode="auto">
          <a:xfrm>
            <a:off x="4495801" y="4188371"/>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7" name="Group 26"/>
          <p:cNvGrpSpPr/>
          <p:nvPr/>
        </p:nvGrpSpPr>
        <p:grpSpPr>
          <a:xfrm>
            <a:off x="485682" y="2191963"/>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9597" y="5160219"/>
            <a:ext cx="4586070" cy="16619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err="1" smtClean="0">
                <a:solidFill>
                  <a:srgbClr val="5F5F5F">
                    <a:alpha val="99000"/>
                  </a:srgbClr>
                </a:solidFill>
              </a:rPr>
              <a:t>Almacenamiento</a:t>
            </a:r>
            <a:r>
              <a:rPr sz="4000" dirty="0" smtClean="0">
                <a:solidFill>
                  <a:srgbClr val="5F5F5F">
                    <a:alpha val="99000"/>
                  </a:srgbClr>
                </a:solidFill>
              </a:rPr>
              <a:t> continuo con </a:t>
            </a:r>
            <a:r>
              <a:rPr sz="4000" dirty="0">
                <a:solidFill>
                  <a:srgbClr val="5F5F5F">
                    <a:alpha val="99000"/>
                  </a:srgbClr>
                </a:solidFill>
              </a:rPr>
              <a:t/>
            </a:r>
            <a:br>
              <a:rPr sz="4000" dirty="0">
                <a:solidFill>
                  <a:srgbClr val="5F5F5F">
                    <a:alpha val="99000"/>
                  </a:srgbClr>
                </a:solidFill>
              </a:rPr>
            </a:br>
            <a:r>
              <a:rPr sz="4000" dirty="0" smtClean="0">
                <a:solidFill>
                  <a:srgbClr val="5F5F5F">
                    <a:alpha val="99000"/>
                  </a:srgbClr>
                </a:solidFill>
              </a:rPr>
              <a:t>geo-</a:t>
            </a:r>
            <a:r>
              <a:rPr sz="4000" dirty="0" err="1" smtClean="0">
                <a:solidFill>
                  <a:srgbClr val="5F5F5F">
                    <a:alpha val="99000"/>
                  </a:srgbClr>
                </a:solidFill>
              </a:rPr>
              <a:t>replicación</a:t>
            </a:r>
            <a:endParaRPr sz="4000" dirty="0">
              <a:solidFill>
                <a:srgbClr val="5F5F5F">
                  <a:alpha val="99000"/>
                </a:srgbClr>
              </a:solidFill>
            </a:endParaRPr>
          </a:p>
        </p:txBody>
      </p:sp>
      <p:sp>
        <p:nvSpPr>
          <p:cNvPr id="1339" name="Oval 536"/>
          <p:cNvSpPr>
            <a:spLocks noChangeAspect="1" noChangeArrowheads="1"/>
          </p:cNvSpPr>
          <p:nvPr/>
        </p:nvSpPr>
        <p:spPr bwMode="auto">
          <a:xfrm>
            <a:off x="1055501"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9598" y="2058324"/>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90678"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a:gradFill>
                  <a:gsLst>
                    <a:gs pos="0">
                      <a:srgbClr val="FFFFFF"/>
                    </a:gs>
                    <a:gs pos="100000">
                      <a:srgbClr val="FFFFFF"/>
                    </a:gs>
                  </a:gsLst>
                  <a:lin ang="5400000" scaled="0"/>
                </a:gradFill>
              </a:rPr>
              <a:t>DC</a:t>
            </a:r>
          </a:p>
        </p:txBody>
      </p:sp>
      <p:sp>
        <p:nvSpPr>
          <p:cNvPr id="1355" name="Pentagon 1354"/>
          <p:cNvSpPr/>
          <p:nvPr/>
        </p:nvSpPr>
        <p:spPr bwMode="auto">
          <a:xfrm rot="5400000">
            <a:off x="4039662" y="2806109"/>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2812"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9053" y="4593703"/>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a:solidFill>
                  <a:srgbClr val="FFFFFF"/>
                </a:solidFill>
              </a:rPr>
              <a:t>&gt; 500 miles</a:t>
            </a:r>
          </a:p>
        </p:txBody>
      </p:sp>
      <p:cxnSp>
        <p:nvCxnSpPr>
          <p:cNvPr id="1359" name="Straight Connector 1358"/>
          <p:cNvCxnSpPr/>
          <p:nvPr/>
        </p:nvCxnSpPr>
        <p:spPr>
          <a:xfrm>
            <a:off x="1108450"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7590" y="2033254"/>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9145"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7510"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5738"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61262"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ounded Rectangle 78"/>
          <p:cNvSpPr/>
          <p:nvPr/>
        </p:nvSpPr>
        <p:spPr bwMode="auto">
          <a:xfrm>
            <a:off x="8161103"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 name="Rounded Rectangle 79"/>
          <p:cNvSpPr/>
          <p:nvPr/>
        </p:nvSpPr>
        <p:spPr bwMode="auto">
          <a:xfrm>
            <a:off x="10744200"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1" name="Group 80"/>
          <p:cNvGrpSpPr/>
          <p:nvPr/>
        </p:nvGrpSpPr>
        <p:grpSpPr>
          <a:xfrm>
            <a:off x="8161103"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9331"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4847"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61103" y="3582560"/>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3" name="Rounded Rectangle 112"/>
          <p:cNvSpPr/>
          <p:nvPr/>
        </p:nvSpPr>
        <p:spPr bwMode="auto">
          <a:xfrm>
            <a:off x="6395122"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4" name="Group 113"/>
          <p:cNvGrpSpPr/>
          <p:nvPr/>
        </p:nvGrpSpPr>
        <p:grpSpPr>
          <a:xfrm>
            <a:off x="6372738"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8214" y="4352440"/>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 </a:t>
            </a:r>
          </a:p>
        </p:txBody>
      </p:sp>
      <p:sp>
        <p:nvSpPr>
          <p:cNvPr id="98" name="Oval 97"/>
          <p:cNvSpPr/>
          <p:nvPr/>
        </p:nvSpPr>
        <p:spPr bwMode="auto">
          <a:xfrm>
            <a:off x="1016504" y="4350730"/>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 </a:t>
            </a:r>
          </a:p>
        </p:txBody>
      </p:sp>
      <p:sp>
        <p:nvSpPr>
          <p:cNvPr id="99" name="TextBox 98"/>
          <p:cNvSpPr txBox="1"/>
          <p:nvPr/>
        </p:nvSpPr>
        <p:spPr>
          <a:xfrm>
            <a:off x="7322113" y="5629642"/>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chemeClr val="tx1">
                    <a:alpha val="99000"/>
                  </a:schemeClr>
                </a:solidFill>
              </a:rPr>
              <a:t>Web sites </a:t>
            </a: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3439" y="2178242"/>
            <a:ext cx="2781081" cy="2781081"/>
          </a:xfrm>
          <a:prstGeom prst="rect">
            <a:avLst/>
          </a:prstGeom>
        </p:spPr>
      </p:pic>
      <p:sp>
        <p:nvSpPr>
          <p:cNvPr id="6" name="Content Placeholder 2"/>
          <p:cNvSpPr txBox="1">
            <a:spLocks/>
          </p:cNvSpPr>
          <p:nvPr/>
        </p:nvSpPr>
        <p:spPr>
          <a:xfrm>
            <a:off x="4688033" y="3286125"/>
            <a:ext cx="6380162" cy="1625060"/>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s-AR" sz="2400" dirty="0" smtClean="0">
                <a:latin typeface="+mn-lt"/>
              </a:rPr>
              <a:t>Se construyen con ASP.NET, Node.js o PHP</a:t>
            </a:r>
          </a:p>
          <a:p>
            <a:pPr marL="3175" indent="0">
              <a:lnSpc>
                <a:spcPct val="100000"/>
              </a:lnSpc>
              <a:buNone/>
            </a:pPr>
            <a:r>
              <a:rPr lang="es-AR" sz="2400" dirty="0" smtClean="0">
                <a:latin typeface="+mn-lt"/>
              </a:rPr>
              <a:t>Despliegue en segundos con FTP, </a:t>
            </a:r>
            <a:r>
              <a:rPr lang="es-AR" sz="2400" dirty="0" err="1" smtClean="0">
                <a:latin typeface="+mn-lt"/>
              </a:rPr>
              <a:t>Git</a:t>
            </a:r>
            <a:r>
              <a:rPr lang="es-AR" sz="2400" dirty="0" smtClean="0">
                <a:latin typeface="+mn-lt"/>
              </a:rPr>
              <a:t> o TFS</a:t>
            </a:r>
          </a:p>
          <a:p>
            <a:pPr marL="3175" indent="0">
              <a:lnSpc>
                <a:spcPct val="100000"/>
              </a:lnSpc>
              <a:buNone/>
            </a:pPr>
            <a:r>
              <a:rPr lang="es-AR" sz="2400" dirty="0" smtClean="0">
                <a:latin typeface="+mn-lt"/>
              </a:rPr>
              <a:t>Comienza gratis, escala a medida que el tráfico crece</a:t>
            </a:r>
            <a:endParaRPr lang="es-AR" sz="2400" dirty="0">
              <a:latin typeface="+mn-lt"/>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1"/>
            <a:ext cx="10237787" cy="997196"/>
          </a:xfrm>
        </p:spPr>
        <p:txBody>
          <a:bodyPr/>
          <a:lstStyle/>
          <a:p>
            <a:r>
              <a:rPr lang="en-US" dirty="0"/>
              <a:t>Web sites</a:t>
            </a:r>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960"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788" y="3779520"/>
            <a:ext cx="2214880" cy="2527311"/>
          </a:xfrm>
          <a:prstGeom prst="rect">
            <a:avLst/>
          </a:prstGeom>
        </p:spPr>
      </p:pic>
      <p:sp>
        <p:nvSpPr>
          <p:cNvPr id="4" name="Rectangle 3"/>
          <p:cNvSpPr/>
          <p:nvPr/>
        </p:nvSpPr>
        <p:spPr bwMode="auto">
          <a:xfrm>
            <a:off x="5365436" y="1466706"/>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s-AR" sz="5400"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Qué es la nube?</a:t>
            </a:r>
            <a:endParaRPr lang="es-AR"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4089" y="2590801"/>
            <a:ext cx="6156325" cy="3085380"/>
          </a:xfrm>
          <a:prstGeom prst="rect">
            <a:avLst/>
          </a:prstGeom>
        </p:spPr>
        <p:txBody>
          <a:bodyPr>
            <a:normAutofit/>
          </a:bodyPr>
          <a:lstStyle/>
          <a:p>
            <a:pPr marL="0" indent="0">
              <a:buNone/>
            </a:pPr>
            <a:r>
              <a:rPr lang="es-AR" sz="4000" dirty="0" smtClean="0">
                <a:solidFill>
                  <a:srgbClr val="00B0F0">
                    <a:alpha val="99000"/>
                  </a:srgbClr>
                </a:solidFill>
                <a:latin typeface="Segoe UI Light" pitchFamily="34" charset="0"/>
              </a:rPr>
              <a:t>Una aproximación a la computación escalable por Internet que conecta en múltiples puntos a una gran variedad de dispositivos</a:t>
            </a:r>
            <a:endParaRPr lang="es-AR" sz="4000" dirty="0">
              <a:solidFill>
                <a:srgbClr val="00B0F0">
                  <a:alpha val="99000"/>
                </a:srgbClr>
              </a:solidFill>
              <a:latin typeface="Segoe UI Light"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428" y="1054024"/>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234"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295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1"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5613"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Rectangle 10"/>
          <p:cNvSpPr/>
          <p:nvPr/>
        </p:nvSpPr>
        <p:spPr bwMode="auto">
          <a:xfrm>
            <a:off x="-2" y="1"/>
            <a:ext cx="12192003" cy="9832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cxnSp>
        <p:nvCxnSpPr>
          <p:cNvPr id="81" name="Straight Connector 80"/>
          <p:cNvCxnSpPr/>
          <p:nvPr/>
        </p:nvCxnSpPr>
        <p:spPr>
          <a:xfrm>
            <a:off x="1528666" y="2889573"/>
            <a:ext cx="67727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err="1" smtClean="0">
                <a:gradFill>
                  <a:gsLst>
                    <a:gs pos="0">
                      <a:srgbClr val="FFFFFF"/>
                    </a:gs>
                    <a:gs pos="100000">
                      <a:srgbClr val="FFFFFF"/>
                    </a:gs>
                  </a:gsLst>
                  <a:lin ang="5400000" scaled="0"/>
                </a:gradFill>
              </a:rPr>
              <a:t>escalar</a:t>
            </a:r>
            <a:endParaRPr lang="en-US" dirty="0">
              <a:gradFill>
                <a:gsLst>
                  <a:gs pos="0">
                    <a:srgbClr val="FFFFFF"/>
                  </a:gs>
                  <a:gs pos="100000">
                    <a:srgbClr val="FFFFFF"/>
                  </a:gs>
                </a:gsLst>
                <a:lin ang="5400000" scaled="0"/>
              </a:gradFill>
            </a:endParaRPr>
          </a:p>
        </p:txBody>
      </p:sp>
      <p:sp>
        <p:nvSpPr>
          <p:cNvPr id="5" name="Rectangle 4"/>
          <p:cNvSpPr/>
          <p:nvPr/>
        </p:nvSpPr>
        <p:spPr bwMode="auto">
          <a:xfrm>
            <a:off x="1538374" y="1918708"/>
            <a:ext cx="1349100"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err="1" smtClean="0">
                <a:gradFill>
                  <a:gsLst>
                    <a:gs pos="0">
                      <a:srgbClr val="FFFFFF"/>
                    </a:gs>
                    <a:gs pos="100000">
                      <a:srgbClr val="FFFFFF"/>
                    </a:gs>
                  </a:gsLst>
                  <a:lin ang="5400000" scaled="0"/>
                </a:gradFill>
              </a:rPr>
              <a:t>Libre</a:t>
            </a:r>
            <a:endParaRPr lang="en-US" sz="2933" dirty="0">
              <a:gradFill>
                <a:gsLst>
                  <a:gs pos="0">
                    <a:srgbClr val="FFFFFF"/>
                  </a:gs>
                  <a:gs pos="100000">
                    <a:srgbClr val="FFFFFF"/>
                  </a:gs>
                </a:gsLst>
                <a:lin ang="5400000" scaled="0"/>
              </a:gradFill>
            </a:endParaRPr>
          </a:p>
        </p:txBody>
      </p:sp>
      <p:sp>
        <p:nvSpPr>
          <p:cNvPr id="107" name="Rectangle 106"/>
          <p:cNvSpPr/>
          <p:nvPr/>
        </p:nvSpPr>
        <p:spPr bwMode="auto">
          <a:xfrm>
            <a:off x="1528666" y="2858895"/>
            <a:ext cx="2308356"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err="1" smtClean="0">
                <a:gradFill>
                  <a:gsLst>
                    <a:gs pos="0">
                      <a:srgbClr val="FFFFFF"/>
                    </a:gs>
                    <a:gs pos="100000">
                      <a:srgbClr val="FFFFFF"/>
                    </a:gs>
                  </a:gsLst>
                  <a:lin ang="5400000" scaled="0"/>
                </a:gradFill>
              </a:rPr>
              <a:t>Compartido</a:t>
            </a:r>
            <a:endParaRPr lang="en-US" sz="2933" dirty="0">
              <a:gradFill>
                <a:gsLst>
                  <a:gs pos="0">
                    <a:srgbClr val="FFFFFF"/>
                  </a:gs>
                  <a:gs pos="100000">
                    <a:srgbClr val="FFFFFF"/>
                  </a:gs>
                </a:gsLst>
                <a:lin ang="5400000" scaled="0"/>
              </a:gradFill>
            </a:endParaRPr>
          </a:p>
        </p:txBody>
      </p:sp>
      <p:sp>
        <p:nvSpPr>
          <p:cNvPr id="112" name="Rectangle 111"/>
          <p:cNvSpPr/>
          <p:nvPr/>
        </p:nvSpPr>
        <p:spPr bwMode="auto">
          <a:xfrm>
            <a:off x="1528666" y="3799083"/>
            <a:ext cx="3794527" cy="662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err="1" smtClean="0">
                <a:gradFill>
                  <a:gsLst>
                    <a:gs pos="0">
                      <a:srgbClr val="FFFFFF"/>
                    </a:gs>
                    <a:gs pos="100000">
                      <a:srgbClr val="FFFFFF"/>
                    </a:gs>
                  </a:gsLst>
                  <a:lin ang="5400000" scaled="0"/>
                </a:gradFill>
              </a:rPr>
              <a:t>Estandard</a:t>
            </a:r>
            <a:endParaRPr lang="en-US" sz="2933" dirty="0">
              <a:gradFill>
                <a:gsLst>
                  <a:gs pos="0">
                    <a:srgbClr val="FFFFFF"/>
                  </a:gs>
                  <a:gs pos="100000">
                    <a:srgbClr val="FFFFFF"/>
                  </a:gs>
                </a:gsLst>
                <a:lin ang="5400000" scaled="0"/>
              </a:gradFill>
            </a:endParaRPr>
          </a:p>
        </p:txBody>
      </p:sp>
      <p:sp>
        <p:nvSpPr>
          <p:cNvPr id="6" name="Rectangle 5"/>
          <p:cNvSpPr/>
          <p:nvPr/>
        </p:nvSpPr>
        <p:spPr>
          <a:xfrm>
            <a:off x="2903001" y="1933573"/>
            <a:ext cx="5190845" cy="584775"/>
          </a:xfrm>
          <a:prstGeom prst="rect">
            <a:avLst/>
          </a:prstGeom>
        </p:spPr>
        <p:txBody>
          <a:bodyPr wrap="none">
            <a:spAutoFit/>
          </a:bodyPr>
          <a:lstStyle/>
          <a:p>
            <a:r>
              <a:rPr lang="en-US" sz="3200" dirty="0"/>
              <a:t>Multi-tenant. </a:t>
            </a:r>
            <a:r>
              <a:rPr lang="en-US" sz="3200" dirty="0" err="1" smtClean="0"/>
              <a:t>Cuotas</a:t>
            </a:r>
            <a:r>
              <a:rPr lang="en-US" sz="3200" dirty="0" smtClean="0"/>
              <a:t> </a:t>
            </a:r>
            <a:r>
              <a:rPr lang="en-US" sz="3200" dirty="0" err="1" smtClean="0"/>
              <a:t>diarias</a:t>
            </a:r>
            <a:endParaRPr lang="en-US" sz="3200" dirty="0"/>
          </a:p>
        </p:txBody>
      </p:sp>
      <p:sp>
        <p:nvSpPr>
          <p:cNvPr id="9" name="Rectangle 8"/>
          <p:cNvSpPr/>
          <p:nvPr/>
        </p:nvSpPr>
        <p:spPr>
          <a:xfrm>
            <a:off x="3837022" y="2874683"/>
            <a:ext cx="5190845" cy="584775"/>
          </a:xfrm>
          <a:prstGeom prst="rect">
            <a:avLst/>
          </a:prstGeom>
        </p:spPr>
        <p:txBody>
          <a:bodyPr wrap="none">
            <a:spAutoFit/>
          </a:bodyPr>
          <a:lstStyle/>
          <a:p>
            <a:r>
              <a:rPr lang="en-US" sz="3200" dirty="0"/>
              <a:t>Multi-tenant. </a:t>
            </a:r>
            <a:r>
              <a:rPr lang="en-US" sz="3200" dirty="0" err="1"/>
              <a:t>Cuotas</a:t>
            </a:r>
            <a:r>
              <a:rPr lang="en-US" sz="3200" dirty="0"/>
              <a:t> </a:t>
            </a:r>
            <a:r>
              <a:rPr lang="en-US" sz="3200" dirty="0" err="1"/>
              <a:t>diarias</a:t>
            </a:r>
            <a:endParaRPr lang="en-US" sz="3200" dirty="0"/>
          </a:p>
        </p:txBody>
      </p:sp>
      <p:sp>
        <p:nvSpPr>
          <p:cNvPr id="16" name="Rectangle 15"/>
          <p:cNvSpPr/>
          <p:nvPr/>
        </p:nvSpPr>
        <p:spPr>
          <a:xfrm>
            <a:off x="5323192" y="3815794"/>
            <a:ext cx="5030544" cy="584775"/>
          </a:xfrm>
          <a:prstGeom prst="rect">
            <a:avLst/>
          </a:prstGeom>
        </p:spPr>
        <p:txBody>
          <a:bodyPr wrap="none">
            <a:spAutoFit/>
          </a:bodyPr>
          <a:lstStyle/>
          <a:p>
            <a:r>
              <a:rPr lang="en-US" sz="3200" dirty="0" smtClean="0">
                <a:solidFill>
                  <a:srgbClr val="292929"/>
                </a:solidFill>
              </a:rPr>
              <a:t>VMs </a:t>
            </a:r>
            <a:r>
              <a:rPr lang="en-US" sz="3200" dirty="0" err="1" smtClean="0">
                <a:solidFill>
                  <a:srgbClr val="292929"/>
                </a:solidFill>
              </a:rPr>
              <a:t>dedicadas</a:t>
            </a:r>
            <a:r>
              <a:rPr lang="en-US" sz="3200" dirty="0" smtClean="0">
                <a:solidFill>
                  <a:srgbClr val="292929"/>
                </a:solidFill>
              </a:rPr>
              <a:t>. Sin </a:t>
            </a:r>
            <a:r>
              <a:rPr lang="en-US" sz="3200" dirty="0" err="1" smtClean="0">
                <a:solidFill>
                  <a:srgbClr val="292929"/>
                </a:solidFill>
              </a:rPr>
              <a:t>Cuotas</a:t>
            </a:r>
            <a:endParaRPr lang="en-US" sz="3200" dirty="0"/>
          </a:p>
        </p:txBody>
      </p:sp>
    </p:spTree>
    <p:extLst>
      <p:ext uri="{BB962C8B-B14F-4D97-AF65-F5344CB8AC3E}">
        <p14:creationId xmlns:p14="http://schemas.microsoft.com/office/powerpoint/2010/main" val="111416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1" y="2"/>
            <a:ext cx="12192001" cy="983235"/>
            <a:chOff x="-1" y="0"/>
            <a:chExt cx="12188826" cy="983234"/>
          </a:xfrm>
        </p:grpSpPr>
        <p:grpSp>
          <p:nvGrpSpPr>
            <p:cNvPr id="140" name="Group 139"/>
            <p:cNvGrpSpPr/>
            <p:nvPr/>
          </p:nvGrpSpPr>
          <p:grpSpPr>
            <a:xfrm>
              <a:off x="-1" y="0"/>
              <a:ext cx="12180802" cy="983234"/>
              <a:chOff x="-1" y="0"/>
              <a:chExt cx="12180802" cy="983234"/>
            </a:xfrm>
          </p:grpSpPr>
          <p:sp>
            <p:nvSpPr>
              <p:cNvPr id="149" name="Rectangle 148"/>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50" name="Rectangle 149"/>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60" name="Rectangle 159"/>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41" name="Group 140"/>
            <p:cNvGrpSpPr/>
            <p:nvPr/>
          </p:nvGrpSpPr>
          <p:grpSpPr>
            <a:xfrm>
              <a:off x="0" y="300008"/>
              <a:ext cx="12188825" cy="683226"/>
              <a:chOff x="0" y="300008"/>
              <a:chExt cx="12188825" cy="683226"/>
            </a:xfrm>
          </p:grpSpPr>
          <p:sp>
            <p:nvSpPr>
              <p:cNvPr id="142" name="Title 1"/>
              <p:cNvSpPr txBox="1">
                <a:spLocks/>
              </p:cNvSpPr>
              <p:nvPr/>
            </p:nvSpPr>
            <p:spPr>
              <a:xfrm>
                <a:off x="6460472" y="473074"/>
                <a:ext cx="2401001" cy="387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0071BC"/>
                        </a:gs>
                        <a:gs pos="100000">
                          <a:srgbClr val="0071BC"/>
                        </a:gs>
                      </a:gsLst>
                      <a:lin ang="5400000" scaled="0"/>
                    </a:gradFill>
                  </a:rPr>
                  <a:t>compartido</a:t>
                </a:r>
                <a:endParaRPr sz="2800" dirty="0">
                  <a:gradFill>
                    <a:gsLst>
                      <a:gs pos="0">
                        <a:srgbClr val="0071BC"/>
                      </a:gs>
                      <a:gs pos="100000">
                        <a:srgbClr val="0071BC"/>
                      </a:gs>
                    </a:gsLst>
                    <a:lin ang="5400000" scaled="0"/>
                  </a:gradFill>
                </a:endParaRPr>
              </a:p>
            </p:txBody>
          </p:sp>
          <p:sp>
            <p:nvSpPr>
              <p:cNvPr id="143" name="Title 1"/>
              <p:cNvSpPr txBox="1">
                <a:spLocks/>
              </p:cNvSpPr>
              <p:nvPr/>
            </p:nvSpPr>
            <p:spPr>
              <a:xfrm>
                <a:off x="8681891" y="453410"/>
                <a:ext cx="1838633" cy="387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solidFill>
                      <a:srgbClr val="FFFFFF"/>
                    </a:solidFill>
                  </a:rPr>
                  <a:t>estándar</a:t>
                </a:r>
                <a:endParaRPr sz="2800" dirty="0">
                  <a:solidFill>
                    <a:srgbClr val="FFFFFF"/>
                  </a:solidFill>
                </a:endParaRPr>
              </a:p>
            </p:txBody>
          </p:sp>
          <p:cxnSp>
            <p:nvCxnSpPr>
              <p:cNvPr id="144" name="Straight Connector 143"/>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3032633" y="1289124"/>
            <a:ext cx="7647392" cy="923394"/>
            <a:chOff x="3031844" y="1170370"/>
            <a:chExt cx="7645400" cy="923394"/>
          </a:xfrm>
        </p:grpSpPr>
        <p:grpSp>
          <p:nvGrpSpPr>
            <p:cNvPr id="20" name="Group 19"/>
            <p:cNvGrpSpPr/>
            <p:nvPr/>
          </p:nvGrpSpPr>
          <p:grpSpPr>
            <a:xfrm>
              <a:off x="3031844" y="1170370"/>
              <a:ext cx="7645400" cy="923394"/>
              <a:chOff x="2540230" y="5754872"/>
              <a:chExt cx="7645400" cy="923394"/>
            </a:xfrm>
          </p:grpSpPr>
          <p:sp>
            <p:nvSpPr>
              <p:cNvPr id="21" name="Rectangle 20"/>
              <p:cNvSpPr/>
              <p:nvPr/>
            </p:nvSpPr>
            <p:spPr bwMode="auto">
              <a:xfrm>
                <a:off x="2540230" y="6093147"/>
                <a:ext cx="6654800" cy="262467"/>
              </a:xfrm>
              <a:prstGeom prst="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2"/>
                <a:ext cx="990601" cy="923394"/>
              </a:xfrm>
              <a:prstGeom prst="rect">
                <a:avLst/>
              </a:prstGeom>
              <a:noFill/>
            </p:spPr>
            <p:txBody>
              <a:bodyPr wrap="square" lIns="0" tIns="0" rIns="0" bIns="0" rtlCol="0">
                <a:spAutoFit/>
              </a:bodyPr>
              <a:lstStyle/>
              <a:p>
                <a:pPr algn="ctr" defTabSz="1218967">
                  <a:lnSpc>
                    <a:spcPct val="90000"/>
                  </a:lnSpc>
                  <a:spcBef>
                    <a:spcPct val="20000"/>
                  </a:spcBef>
                  <a:buSzPct val="80000"/>
                </a:pPr>
                <a:r>
                  <a:rPr lang="en-US" sz="6667" dirty="0">
                    <a:gradFill>
                      <a:gsLst>
                        <a:gs pos="0">
                          <a:srgbClr val="5F5F5F"/>
                        </a:gs>
                        <a:gs pos="100000">
                          <a:srgbClr val="5F5F5F"/>
                        </a:gs>
                      </a:gsLst>
                      <a:lin ang="5400000" scaled="0"/>
                    </a:gra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smtClean="0">
                    <a:gradFill>
                      <a:gsLst>
                        <a:gs pos="0">
                          <a:srgbClr val="FFFFFF"/>
                        </a:gs>
                        <a:gs pos="100000">
                          <a:srgbClr val="FFFFFF"/>
                        </a:gs>
                      </a:gsLst>
                      <a:lin ang="5400000" scaled="0"/>
                    </a:gradFill>
                  </a:rPr>
                  <a:t>INSTANCIAS COMPARTIDAS</a:t>
                </a:r>
                <a:endParaRPr lang="en-US" sz="1600" b="1" cap="all" dirty="0">
                  <a:gradFill>
                    <a:gsLst>
                      <a:gs pos="0">
                        <a:srgbClr val="FFFFFF"/>
                      </a:gs>
                      <a:gs pos="100000">
                        <a:srgbClr val="FFFFFF"/>
                      </a:gs>
                    </a:gsLst>
                    <a:lin ang="5400000" scaled="0"/>
                  </a:gra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8" name="Group 7"/>
          <p:cNvGrpSpPr/>
          <p:nvPr/>
        </p:nvGrpSpPr>
        <p:grpSpPr>
          <a:xfrm>
            <a:off x="3775784" y="3844419"/>
            <a:ext cx="852680"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sp>
        <p:nvSpPr>
          <p:cNvPr id="105" name="Title 1"/>
          <p:cNvSpPr txBox="1">
            <a:spLocks/>
          </p:cNvSpPr>
          <p:nvPr/>
        </p:nvSpPr>
        <p:spPr>
          <a:xfrm>
            <a:off x="620665" y="1533593"/>
            <a:ext cx="2191675"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07" algn="l"/>
              </a:tabLst>
            </a:pPr>
            <a:r>
              <a:rPr sz="3200" dirty="0" err="1" smtClean="0">
                <a:gradFill>
                  <a:gsLst>
                    <a:gs pos="0">
                      <a:srgbClr val="5F5F5F"/>
                    </a:gs>
                    <a:gs pos="100000">
                      <a:srgbClr val="5F5F5F"/>
                    </a:gs>
                  </a:gsLst>
                  <a:lin ang="5400000" scaled="0"/>
                </a:gradFill>
                <a:latin typeface="Segoe UI" pitchFamily="34" charset="0"/>
                <a:ea typeface="Segoe UI" pitchFamily="34" charset="0"/>
                <a:cs typeface="Segoe UI" pitchFamily="34" charset="0"/>
              </a:rPr>
              <a:t>compartido</a:t>
            </a:r>
            <a:endParaRPr sz="3200" dirty="0">
              <a:gradFill>
                <a:gsLst>
                  <a:gs pos="0">
                    <a:srgbClr val="5F5F5F"/>
                  </a:gs>
                  <a:gs pos="100000">
                    <a:srgbClr val="5F5F5F"/>
                  </a:gs>
                </a:gsLst>
                <a:lin ang="5400000" scaled="0"/>
              </a:gra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a:t>
            </a:r>
            <a:r>
              <a:rPr lang="en-US" dirty="0" smtClean="0">
                <a:gradFill>
                  <a:gsLst>
                    <a:gs pos="0">
                      <a:srgbClr val="FFFFFF"/>
                    </a:gs>
                    <a:gs pos="100000">
                      <a:srgbClr val="FFFFFF"/>
                    </a:gs>
                  </a:gsLst>
                  <a:lin ang="5400000" scaled="0"/>
                </a:gradFill>
              </a:rPr>
              <a:t>sites</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525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2633" y="1289120"/>
            <a:ext cx="7647392" cy="923394"/>
            <a:chOff x="3031844" y="1170371"/>
            <a:chExt cx="7645400" cy="923395"/>
          </a:xfrm>
        </p:grpSpPr>
        <p:grpSp>
          <p:nvGrpSpPr>
            <p:cNvPr id="20" name="Group 19"/>
            <p:cNvGrpSpPr/>
            <p:nvPr/>
          </p:nvGrpSpPr>
          <p:grpSpPr>
            <a:xfrm>
              <a:off x="3031844" y="1170371"/>
              <a:ext cx="7645400" cy="923395"/>
              <a:chOff x="2540230" y="5754873"/>
              <a:chExt cx="7645400" cy="92339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3"/>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1"/>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smtClean="0">
                    <a:gradFill>
                      <a:gsLst>
                        <a:gs pos="0">
                          <a:srgbClr val="FFFFFF"/>
                        </a:gs>
                        <a:gs pos="100000">
                          <a:srgbClr val="FFFFFF"/>
                        </a:gs>
                      </a:gsLst>
                      <a:lin ang="5400000" scaled="0"/>
                    </a:gradFill>
                  </a:rPr>
                  <a:t>INSTANCIAS COMPARTIDAS</a:t>
                </a:r>
                <a:endParaRPr lang="en-US" sz="1600" b="1" cap="all" dirty="0">
                  <a:gradFill>
                    <a:gsLst>
                      <a:gs pos="0">
                        <a:srgbClr val="FFFFFF"/>
                      </a:gs>
                      <a:gs pos="100000">
                        <a:srgbClr val="FFFFFF"/>
                      </a:gs>
                    </a:gsLst>
                    <a:lin ang="5400000" scaled="0"/>
                  </a:gra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8" name="Group 7"/>
          <p:cNvGrpSpPr/>
          <p:nvPr/>
        </p:nvGrpSpPr>
        <p:grpSpPr>
          <a:xfrm>
            <a:off x="3775784" y="3844693"/>
            <a:ext cx="852680"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114" name="Group 113"/>
          <p:cNvGrpSpPr/>
          <p:nvPr/>
        </p:nvGrpSpPr>
        <p:grpSpPr>
          <a:xfrm>
            <a:off x="1851444" y="4536375"/>
            <a:ext cx="852680"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119" name="Group 118"/>
          <p:cNvGrpSpPr/>
          <p:nvPr/>
        </p:nvGrpSpPr>
        <p:grpSpPr>
          <a:xfrm>
            <a:off x="-1" y="2"/>
            <a:ext cx="12192001" cy="983235"/>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460472" y="473074"/>
                <a:ext cx="2401001" cy="387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0071BC"/>
                        </a:gs>
                        <a:gs pos="100000">
                          <a:srgbClr val="0071BC"/>
                        </a:gs>
                      </a:gsLst>
                      <a:lin ang="5400000" scaled="0"/>
                    </a:gradFill>
                  </a:rPr>
                  <a:t>compartido</a:t>
                </a:r>
                <a:endParaRPr sz="2800" dirty="0">
                  <a:gradFill>
                    <a:gsLst>
                      <a:gs pos="0">
                        <a:srgbClr val="0071BC"/>
                      </a:gs>
                      <a:gs pos="100000">
                        <a:srgbClr val="0071BC"/>
                      </a:gs>
                    </a:gsLst>
                    <a:lin ang="5400000" scaled="0"/>
                  </a:gradFill>
                </a:endParaRPr>
              </a:p>
            </p:txBody>
          </p:sp>
          <p:sp>
            <p:nvSpPr>
              <p:cNvPr id="125" name="Title 1"/>
              <p:cNvSpPr txBox="1">
                <a:spLocks/>
              </p:cNvSpPr>
              <p:nvPr/>
            </p:nvSpPr>
            <p:spPr>
              <a:xfrm>
                <a:off x="8681891" y="453410"/>
                <a:ext cx="1838633" cy="387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solidFill>
                      <a:srgbClr val="FFFFFF"/>
                    </a:solidFill>
                  </a:rPr>
                  <a:t>estándar</a:t>
                </a:r>
                <a:endParaRPr sz="2800" dirty="0">
                  <a:solidFill>
                    <a:srgbClr val="FFFFFF"/>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766772" y="1533589"/>
            <a:ext cx="2045568"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smtClean="0">
                <a:gradFill>
                  <a:gsLst>
                    <a:gs pos="0">
                      <a:srgbClr val="5F5F5F"/>
                    </a:gs>
                    <a:gs pos="100000">
                      <a:srgbClr val="5F5F5F"/>
                    </a:gs>
                  </a:gsLst>
                  <a:lin ang="5400000" scaled="0"/>
                </a:gradFill>
              </a:rPr>
              <a:t>compartido</a:t>
            </a:r>
            <a:endParaRPr dirty="0">
              <a:gradFill>
                <a:gsLst>
                  <a:gs pos="0">
                    <a:srgbClr val="5F5F5F"/>
                  </a:gs>
                  <a:gs pos="100000">
                    <a:srgbClr val="5F5F5F"/>
                  </a:gs>
                </a:gsLst>
                <a:lin ang="5400000" scaled="0"/>
              </a:gradFill>
            </a:endParaRPr>
          </a:p>
        </p:txBody>
      </p:sp>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255377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94" y="1589948"/>
            <a:ext cx="6578137"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smtClean="0">
                      <a:solidFill>
                        <a:srgbClr val="FFFFFF"/>
                      </a:solidFill>
                    </a:rPr>
                    <a:t>INSTANCIAS COMPARTIDAS</a:t>
                  </a:r>
                  <a:endParaRPr lang="en-US" sz="1600" b="1" cap="all" dirty="0">
                    <a:solidFill>
                      <a:srgbClr val="FFFFFF"/>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grpSp>
        <p:nvGrpSpPr>
          <p:cNvPr id="10" name="Group 9"/>
          <p:cNvGrpSpPr/>
          <p:nvPr/>
        </p:nvGrpSpPr>
        <p:grpSpPr>
          <a:xfrm>
            <a:off x="-1" y="1"/>
            <a:ext cx="12183975" cy="983235"/>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1" y="5727780"/>
            <a:ext cx="12183975" cy="1046297"/>
            <a:chOff x="-5012461" y="5194194"/>
            <a:chExt cx="16023382" cy="1376363"/>
          </a:xfrm>
        </p:grpSpPr>
        <p:pic>
          <p:nvPicPr>
            <p:cNvPr id="6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54805"/>
            <a:stretch/>
          </p:blipFill>
          <p:spPr bwMode="auto">
            <a:xfrm>
              <a:off x="9571520" y="5194195"/>
              <a:ext cx="1439401" cy="13763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521570" y="473079"/>
            <a:ext cx="2282796"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FFFFFF"/>
                    </a:gs>
                    <a:gs pos="100000">
                      <a:srgbClr val="FFFFFF"/>
                    </a:gs>
                  </a:gsLst>
                  <a:lin ang="5400000" scaled="0"/>
                </a:gradFill>
              </a:rPr>
              <a:t>compartido</a:t>
            </a:r>
            <a:endParaRPr sz="2800" dirty="0">
              <a:gradFill>
                <a:gsLst>
                  <a:gs pos="0">
                    <a:srgbClr val="FFFFFF"/>
                  </a:gs>
                  <a:gs pos="100000">
                    <a:srgbClr val="FFFFFF"/>
                  </a:gs>
                </a:gsLst>
                <a:lin ang="5400000" scaled="0"/>
              </a:gradFill>
            </a:endParaRPr>
          </a:p>
        </p:txBody>
      </p:sp>
      <p:sp>
        <p:nvSpPr>
          <p:cNvPr id="130" name="Title 1"/>
          <p:cNvSpPr txBox="1">
            <a:spLocks/>
          </p:cNvSpPr>
          <p:nvPr/>
        </p:nvSpPr>
        <p:spPr>
          <a:xfrm>
            <a:off x="8684153" y="453415"/>
            <a:ext cx="1839112"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0071BC"/>
                    </a:gs>
                    <a:gs pos="100000">
                      <a:srgbClr val="0071BC"/>
                    </a:gs>
                  </a:gsLst>
                  <a:lin ang="5400000" scaled="0"/>
                </a:gradFill>
              </a:rPr>
              <a:t>estándar</a:t>
            </a:r>
            <a:endParaRPr sz="2800" dirty="0">
              <a:gradFill>
                <a:gsLst>
                  <a:gs pos="0">
                    <a:srgbClr val="0071BC"/>
                  </a:gs>
                  <a:gs pos="100000">
                    <a:srgbClr val="0071BC"/>
                  </a:gs>
                </a:gsLst>
                <a:lin ang="5400000" scaled="0"/>
              </a:gradFill>
            </a:endParaRP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213940"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smtClean="0">
                  <a:gradFill>
                    <a:gsLst>
                      <a:gs pos="0">
                        <a:srgbClr val="FFFFFF"/>
                      </a:gs>
                      <a:gs pos="100000">
                        <a:srgbClr val="FFFFFF"/>
                      </a:gs>
                    </a:gsLst>
                    <a:lin ang="5400000" scaled="0"/>
                  </a:gradFill>
                </a:rPr>
                <a:t>INSTANCIA ESTÁNDAR</a:t>
              </a:r>
              <a:endParaRPr lang="en-US" sz="1600" b="1" cap="all" dirty="0">
                <a:gradFill>
                  <a:gsLst>
                    <a:gs pos="0">
                      <a:srgbClr val="FFFFFF"/>
                    </a:gs>
                    <a:gs pos="100000">
                      <a:srgbClr val="FFFFFF"/>
                    </a:gs>
                  </a:gsLst>
                  <a:lin ang="5400000" scaled="0"/>
                </a:gradFill>
              </a:endParaRPr>
            </a:p>
          </p:txBody>
        </p:sp>
      </p:grpSp>
      <p:sp>
        <p:nvSpPr>
          <p:cNvPr id="4" name="Rectangle 3"/>
          <p:cNvSpPr/>
          <p:nvPr/>
        </p:nvSpPr>
        <p:spPr bwMode="auto">
          <a:xfrm>
            <a:off x="8589861" y="300008"/>
            <a:ext cx="2090169"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44" name="Group 143"/>
          <p:cNvGrpSpPr/>
          <p:nvPr/>
        </p:nvGrpSpPr>
        <p:grpSpPr>
          <a:xfrm>
            <a:off x="6236450" y="3291438"/>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305" name="Group 304"/>
          <p:cNvGrpSpPr/>
          <p:nvPr/>
        </p:nvGrpSpPr>
        <p:grpSpPr>
          <a:xfrm>
            <a:off x="3760706" y="3762627"/>
            <a:ext cx="866389" cy="631079"/>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310" name="Group 309"/>
          <p:cNvGrpSpPr/>
          <p:nvPr/>
        </p:nvGrpSpPr>
        <p:grpSpPr>
          <a:xfrm>
            <a:off x="3032633" y="1301044"/>
            <a:ext cx="7612011" cy="923394"/>
            <a:chOff x="3031844" y="1178212"/>
            <a:chExt cx="7610028" cy="923395"/>
          </a:xfrm>
        </p:grpSpPr>
        <p:grpSp>
          <p:nvGrpSpPr>
            <p:cNvPr id="314" name="Group 313"/>
            <p:cNvGrpSpPr/>
            <p:nvPr/>
          </p:nvGrpSpPr>
          <p:grpSpPr>
            <a:xfrm>
              <a:off x="3031844" y="1178212"/>
              <a:ext cx="7610028" cy="923395"/>
              <a:chOff x="2540230" y="5762714"/>
              <a:chExt cx="7610028" cy="923395"/>
            </a:xfrm>
          </p:grpSpPr>
          <p:sp>
            <p:nvSpPr>
              <p:cNvPr id="316" name="TextBox 315"/>
              <p:cNvSpPr txBox="1"/>
              <p:nvPr/>
            </p:nvSpPr>
            <p:spPr>
              <a:xfrm>
                <a:off x="9159657" y="5762714"/>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0</a:t>
                </a:r>
              </a:p>
            </p:txBody>
          </p:sp>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125"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smtClean="0">
                <a:gradFill>
                  <a:gsLst>
                    <a:gs pos="0">
                      <a:srgbClr val="5F5F5F"/>
                    </a:gs>
                    <a:gs pos="100000">
                      <a:srgbClr val="5F5F5F"/>
                    </a:gs>
                  </a:gsLst>
                  <a:lin ang="5400000" scaled="0"/>
                </a:gradFill>
              </a:rPr>
              <a:t>estándar</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365921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6130527" y="2643751"/>
            <a:ext cx="2372865"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213940"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smtClean="0">
                    <a:gradFill>
                      <a:gsLst>
                        <a:gs pos="0">
                          <a:srgbClr val="FFFFFF"/>
                        </a:gs>
                        <a:gs pos="100000">
                          <a:srgbClr val="FFFFFF"/>
                        </a:gs>
                      </a:gsLst>
                      <a:lin ang="5400000" scaled="0"/>
                    </a:gradFill>
                  </a:rPr>
                  <a:t>INSTANCIA ESTÁNDAR</a:t>
                </a:r>
                <a:endParaRPr lang="en-US" sz="1600" b="1" cap="all" dirty="0">
                  <a:gradFill>
                    <a:gsLst>
                      <a:gs pos="0">
                        <a:srgbClr val="FFFFFF"/>
                      </a:gs>
                      <a:gs pos="100000">
                        <a:srgbClr val="FFFFFF"/>
                      </a:gs>
                    </a:gsLst>
                    <a:lin ang="5400000" scaled="0"/>
                  </a:gradFill>
                </a:endParaRP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213940"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INSTANCIA </a:t>
              </a:r>
              <a:r>
                <a:rPr lang="en-US" sz="1600" b="1" cap="all" dirty="0" smtClean="0">
                  <a:gradFill>
                    <a:gsLst>
                      <a:gs pos="0">
                        <a:srgbClr val="FFFFFF"/>
                      </a:gs>
                      <a:gs pos="100000">
                        <a:srgbClr val="FFFFFF"/>
                      </a:gs>
                    </a:gsLst>
                    <a:lin ang="5400000" scaled="0"/>
                  </a:gradFill>
                </a:rPr>
                <a:t>ESTÁNDAR</a:t>
              </a:r>
              <a:endParaRPr lang="en-US" sz="1600" b="1" cap="all" dirty="0">
                <a:gradFill>
                  <a:gsLst>
                    <a:gs pos="0">
                      <a:srgbClr val="FFFFFF"/>
                    </a:gs>
                    <a:gs pos="100000">
                      <a:srgbClr val="FFFFFF"/>
                    </a:gs>
                  </a:gsLst>
                  <a:lin ang="5400000" scaled="0"/>
                </a:gradFill>
              </a:endParaRPr>
            </a:p>
          </p:txBody>
        </p:sp>
      </p:grpSp>
      <p:grpSp>
        <p:nvGrpSpPr>
          <p:cNvPr id="42" name="Group 41"/>
          <p:cNvGrpSpPr/>
          <p:nvPr/>
        </p:nvGrpSpPr>
        <p:grpSpPr>
          <a:xfrm>
            <a:off x="-1" y="1"/>
            <a:ext cx="12183975" cy="983235"/>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1" y="5727780"/>
            <a:ext cx="12192001" cy="1046297"/>
            <a:chOff x="-5012461" y="5194194"/>
            <a:chExt cx="16033937" cy="1376363"/>
          </a:xfrm>
        </p:grpSpPr>
        <p:pic>
          <p:nvPicPr>
            <p:cNvPr id="6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4473"/>
            <a:stretch/>
          </p:blipFill>
          <p:spPr bwMode="auto">
            <a:xfrm>
              <a:off x="9571520" y="5194195"/>
              <a:ext cx="1449956" cy="1376362"/>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6236450" y="3291438"/>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sp>
        <p:nvSpPr>
          <p:cNvPr id="46"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smtClean="0">
                <a:gradFill>
                  <a:gsLst>
                    <a:gs pos="0">
                      <a:srgbClr val="5F5F5F"/>
                    </a:gs>
                    <a:gs pos="100000">
                      <a:srgbClr val="5F5F5F"/>
                    </a:gs>
                  </a:gsLst>
                  <a:lin ang="5400000" scaled="0"/>
                </a:gradFill>
              </a:rPr>
              <a:t>estándar</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a:t>
            </a:r>
            <a:r>
              <a:rPr lang="en-US" dirty="0" smtClean="0">
                <a:gradFill>
                  <a:gsLst>
                    <a:gs pos="0">
                      <a:srgbClr val="FFFFFF"/>
                    </a:gs>
                    <a:gs pos="100000">
                      <a:srgbClr val="FFFFFF"/>
                    </a:gs>
                  </a:gsLst>
                  <a:lin ang="5400000" scaled="0"/>
                </a:gradFill>
              </a:rPr>
              <a:t>sites</a:t>
            </a:r>
            <a:endParaRPr lang="en-US" dirty="0">
              <a:gradFill>
                <a:gsLst>
                  <a:gs pos="0">
                    <a:srgbClr val="FFFFFF"/>
                  </a:gs>
                  <a:gs pos="100000">
                    <a:srgbClr val="FFFFFF"/>
                  </a:gs>
                </a:gsLst>
                <a:lin ang="5400000" scaled="0"/>
              </a:gradFill>
            </a:endParaRPr>
          </a:p>
        </p:txBody>
      </p:sp>
      <p:sp>
        <p:nvSpPr>
          <p:cNvPr id="98" name="Title 1"/>
          <p:cNvSpPr txBox="1">
            <a:spLocks/>
          </p:cNvSpPr>
          <p:nvPr/>
        </p:nvSpPr>
        <p:spPr>
          <a:xfrm>
            <a:off x="6521570" y="473079"/>
            <a:ext cx="2282796"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FFFFFF"/>
                    </a:gs>
                    <a:gs pos="100000">
                      <a:srgbClr val="FFFFFF"/>
                    </a:gs>
                  </a:gsLst>
                  <a:lin ang="5400000" scaled="0"/>
                </a:gradFill>
              </a:rPr>
              <a:t>compartido</a:t>
            </a:r>
            <a:endParaRPr sz="2800" dirty="0">
              <a:gradFill>
                <a:gsLst>
                  <a:gs pos="0">
                    <a:srgbClr val="FFFFFF"/>
                  </a:gs>
                  <a:gs pos="100000">
                    <a:srgbClr val="FFFFFF"/>
                  </a:gs>
                </a:gsLst>
                <a:lin ang="5400000" scaled="0"/>
              </a:gradFill>
            </a:endParaRPr>
          </a:p>
        </p:txBody>
      </p:sp>
      <p:sp>
        <p:nvSpPr>
          <p:cNvPr id="99" name="Title 1"/>
          <p:cNvSpPr txBox="1">
            <a:spLocks/>
          </p:cNvSpPr>
          <p:nvPr/>
        </p:nvSpPr>
        <p:spPr>
          <a:xfrm>
            <a:off x="8684153" y="453415"/>
            <a:ext cx="1839112"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0071BC"/>
                    </a:gs>
                    <a:gs pos="100000">
                      <a:srgbClr val="0071BC"/>
                    </a:gs>
                  </a:gsLst>
                  <a:lin ang="5400000" scaled="0"/>
                </a:gradFill>
              </a:rPr>
              <a:t>estándar</a:t>
            </a:r>
            <a:endParaRPr sz="2800" dirty="0">
              <a:gradFill>
                <a:gsLst>
                  <a:gs pos="0">
                    <a:srgbClr val="0071BC"/>
                  </a:gs>
                  <a:gs pos="100000">
                    <a:srgbClr val="0071BC"/>
                  </a:gs>
                </a:gsLst>
                <a:lin ang="5400000" scaled="0"/>
              </a:gradFill>
            </a:endParaRPr>
          </a:p>
        </p:txBody>
      </p:sp>
      <p:cxnSp>
        <p:nvCxnSpPr>
          <p:cNvPr id="100" name="Straight Connector 99"/>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8589861" y="300008"/>
            <a:ext cx="2090169"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819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2.08333E-7 -2.59259E-6 L 0.20352 -2.59259E-6 " pathEditMode="relative" rAng="0" ptsTypes="AA">
                                      <p:cBhvr>
                                        <p:cTn id="9" dur="2000" fill="hold"/>
                                        <p:tgtEl>
                                          <p:spTgt spid="121"/>
                                        </p:tgtEl>
                                        <p:attrNameLst>
                                          <p:attrName>ppt_x</p:attrName>
                                          <p:attrName>ppt_y</p:attrName>
                                        </p:attrNameLst>
                                      </p:cBhvr>
                                      <p:rCtr x="10169" y="0"/>
                                    </p:animMotion>
                                  </p:childTnLst>
                                </p:cTn>
                              </p:par>
                            </p:childTnLst>
                          </p:cTn>
                        </p:par>
                        <p:par>
                          <p:cTn id="10" fill="hold">
                            <p:stCondLst>
                              <p:cond delay="2000"/>
                            </p:stCondLst>
                            <p:childTnLst>
                              <p:par>
                                <p:cTn id="11" presetID="10" presetClass="exit" presetSubtype="0" fill="hold" grpId="0" nodeType="afterEffect">
                                  <p:stCondLst>
                                    <p:cond delay="0"/>
                                  </p:stCondLst>
                                  <p:childTnLst>
                                    <p:animEffect transition="out" filter="fade">
                                      <p:cBhvr>
                                        <p:cTn id="12" dur="500"/>
                                        <p:tgtEl>
                                          <p:spTgt spid="104"/>
                                        </p:tgtEl>
                                      </p:cBhvr>
                                    </p:animEffect>
                                    <p:set>
                                      <p:cBhvr>
                                        <p:cTn id="13"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1"/>
            <a:ext cx="12183975" cy="983235"/>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1"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213940"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INSTANCIA ESTÁNDAR</a:t>
              </a:r>
            </a:p>
          </p:txBody>
        </p:sp>
      </p:grpSp>
      <p:grpSp>
        <p:nvGrpSpPr>
          <p:cNvPr id="144" name="Group 143"/>
          <p:cNvGrpSpPr/>
          <p:nvPr/>
        </p:nvGrpSpPr>
        <p:grpSpPr>
          <a:xfrm>
            <a:off x="6236450" y="3291442"/>
            <a:ext cx="2161020" cy="157295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122" name="Group 121"/>
          <p:cNvGrpSpPr/>
          <p:nvPr/>
        </p:nvGrpSpPr>
        <p:grpSpPr>
          <a:xfrm>
            <a:off x="8618892" y="2633151"/>
            <a:ext cx="2372865"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213940"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INSTANCIA ESTÁNDAR</a:t>
              </a:r>
            </a:p>
          </p:txBody>
        </p:sp>
      </p:grpSp>
      <p:grpSp>
        <p:nvGrpSpPr>
          <p:cNvPr id="123" name="Group 122"/>
          <p:cNvGrpSpPr/>
          <p:nvPr/>
        </p:nvGrpSpPr>
        <p:grpSpPr>
          <a:xfrm>
            <a:off x="8731188" y="3298034"/>
            <a:ext cx="2161017" cy="1572959"/>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58" name="Group 57"/>
          <p:cNvGrpSpPr/>
          <p:nvPr/>
        </p:nvGrpSpPr>
        <p:grpSpPr>
          <a:xfrm>
            <a:off x="6231251" y="3105925"/>
            <a:ext cx="1527211"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63" name="Group 62"/>
          <p:cNvGrpSpPr/>
          <p:nvPr/>
        </p:nvGrpSpPr>
        <p:grpSpPr>
          <a:xfrm>
            <a:off x="6231256" y="4325130"/>
            <a:ext cx="955281"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3200" dirty="0">
                <a:gradFill>
                  <a:gsLst>
                    <a:gs pos="0">
                      <a:srgbClr val="FFFFFF"/>
                    </a:gs>
                    <a:gs pos="100000">
                      <a:srgbClr val="FFFFFF"/>
                    </a:gs>
                  </a:gsLst>
                  <a:lin ang="5400000" scaled="0"/>
                </a:gradFill>
              </a:endParaRPr>
            </a:p>
          </p:txBody>
        </p:sp>
      </p:grpSp>
      <p:grpSp>
        <p:nvGrpSpPr>
          <p:cNvPr id="73" name="Group 72"/>
          <p:cNvGrpSpPr/>
          <p:nvPr/>
        </p:nvGrpSpPr>
        <p:grpSpPr>
          <a:xfrm>
            <a:off x="7275708" y="4325130"/>
            <a:ext cx="955281"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3200" dirty="0">
                <a:gradFill>
                  <a:gsLst>
                    <a:gs pos="0">
                      <a:srgbClr val="FFFFFF"/>
                    </a:gs>
                    <a:gs pos="100000">
                      <a:srgbClr val="FFFFFF"/>
                    </a:gs>
                  </a:gsLst>
                  <a:lin ang="5400000" scaled="0"/>
                </a:gradFill>
              </a:endParaRPr>
            </a:p>
          </p:txBody>
        </p:sp>
      </p:grpSp>
      <p:grpSp>
        <p:nvGrpSpPr>
          <p:cNvPr id="78" name="Group 77"/>
          <p:cNvGrpSpPr/>
          <p:nvPr/>
        </p:nvGrpSpPr>
        <p:grpSpPr>
          <a:xfrm>
            <a:off x="8692092" y="3105925"/>
            <a:ext cx="1527211"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83" name="Group 82"/>
          <p:cNvGrpSpPr/>
          <p:nvPr/>
        </p:nvGrpSpPr>
        <p:grpSpPr>
          <a:xfrm>
            <a:off x="8692097" y="4325130"/>
            <a:ext cx="955281"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3200" dirty="0">
                <a:gradFill>
                  <a:gsLst>
                    <a:gs pos="0">
                      <a:srgbClr val="FFFFFF"/>
                    </a:gs>
                    <a:gs pos="100000">
                      <a:srgbClr val="FFFFFF"/>
                    </a:gs>
                  </a:gsLst>
                  <a:lin ang="5400000" scaled="0"/>
                </a:gradFill>
              </a:endParaRPr>
            </a:p>
          </p:txBody>
        </p:sp>
      </p:grpSp>
      <p:grpSp>
        <p:nvGrpSpPr>
          <p:cNvPr id="90" name="Group 89"/>
          <p:cNvGrpSpPr/>
          <p:nvPr/>
        </p:nvGrpSpPr>
        <p:grpSpPr>
          <a:xfrm>
            <a:off x="9736549" y="4325130"/>
            <a:ext cx="955281"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3200" dirty="0">
                <a:gradFill>
                  <a:gsLst>
                    <a:gs pos="0">
                      <a:srgbClr val="FFFFFF"/>
                    </a:gs>
                    <a:gs pos="100000">
                      <a:srgbClr val="FFFFFF"/>
                    </a:gs>
                  </a:gsLst>
                  <a:lin ang="5400000" scaled="0"/>
                </a:gradFill>
              </a:endParaRPr>
            </a:p>
          </p:txBody>
        </p:sp>
      </p:grpSp>
      <p:sp>
        <p:nvSpPr>
          <p:cNvPr id="99"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smtClean="0">
                <a:gradFill>
                  <a:gsLst>
                    <a:gs pos="0">
                      <a:srgbClr val="5F5F5F"/>
                    </a:gs>
                    <a:gs pos="100000">
                      <a:srgbClr val="5F5F5F"/>
                    </a:gs>
                  </a:gsLst>
                  <a:lin ang="5400000" scaled="0"/>
                </a:gradFill>
              </a:rPr>
              <a:t>estándar</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
        <p:nvSpPr>
          <p:cNvPr id="103" name="Title 1"/>
          <p:cNvSpPr txBox="1">
            <a:spLocks/>
          </p:cNvSpPr>
          <p:nvPr/>
        </p:nvSpPr>
        <p:spPr>
          <a:xfrm>
            <a:off x="6521570" y="473079"/>
            <a:ext cx="2282796"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FFFFFF"/>
                    </a:gs>
                    <a:gs pos="100000">
                      <a:srgbClr val="FFFFFF"/>
                    </a:gs>
                  </a:gsLst>
                  <a:lin ang="5400000" scaled="0"/>
                </a:gradFill>
              </a:rPr>
              <a:t>compartido</a:t>
            </a:r>
            <a:endParaRPr sz="2800" dirty="0">
              <a:gradFill>
                <a:gsLst>
                  <a:gs pos="0">
                    <a:srgbClr val="FFFFFF"/>
                  </a:gs>
                  <a:gs pos="100000">
                    <a:srgbClr val="FFFFFF"/>
                  </a:gs>
                </a:gsLst>
                <a:lin ang="5400000" scaled="0"/>
              </a:gradFill>
            </a:endParaRPr>
          </a:p>
        </p:txBody>
      </p:sp>
      <p:sp>
        <p:nvSpPr>
          <p:cNvPr id="104" name="Title 1"/>
          <p:cNvSpPr txBox="1">
            <a:spLocks/>
          </p:cNvSpPr>
          <p:nvPr/>
        </p:nvSpPr>
        <p:spPr>
          <a:xfrm>
            <a:off x="8684153" y="453415"/>
            <a:ext cx="1839112"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2800" dirty="0" err="1" smtClean="0">
                <a:gradFill>
                  <a:gsLst>
                    <a:gs pos="0">
                      <a:srgbClr val="0071BC"/>
                    </a:gs>
                    <a:gs pos="100000">
                      <a:srgbClr val="0071BC"/>
                    </a:gs>
                  </a:gsLst>
                  <a:lin ang="5400000" scaled="0"/>
                </a:gradFill>
              </a:rPr>
              <a:t>estándar</a:t>
            </a:r>
            <a:endParaRPr sz="2800" dirty="0">
              <a:gradFill>
                <a:gsLst>
                  <a:gs pos="0">
                    <a:srgbClr val="0071BC"/>
                  </a:gs>
                  <a:gs pos="100000">
                    <a:srgbClr val="0071BC"/>
                  </a:gs>
                </a:gsLst>
                <a:lin ang="5400000" scaled="0"/>
              </a:gradFill>
            </a:endParaRPr>
          </a:p>
        </p:txBody>
      </p:sp>
      <p:cxnSp>
        <p:nvCxnSpPr>
          <p:cNvPr id="105" name="Straight Connector 104"/>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8589861" y="300008"/>
            <a:ext cx="2090169"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50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par>
                          <p:cTn id="33" fill="hold">
                            <p:stCondLst>
                              <p:cond delay="3750"/>
                            </p:stCondLst>
                            <p:childTnLst>
                              <p:par>
                                <p:cTn id="34" presetID="10" presetClass="exit" presetSubtype="0" fill="hold" grpId="0" nodeType="afterEffect">
                                  <p:stCondLst>
                                    <p:cond delay="0"/>
                                  </p:stCondLst>
                                  <p:childTnLst>
                                    <p:animEffect transition="out" filter="fade">
                                      <p:cBhvr>
                                        <p:cTn id="35" dur="500"/>
                                        <p:tgtEl>
                                          <p:spTgt spid="109"/>
                                        </p:tgtEl>
                                      </p:cBhvr>
                                    </p:animEffect>
                                    <p:set>
                                      <p:cBhvr>
                                        <p:cTn id="36" dur="1" fill="hold">
                                          <p:stCondLst>
                                            <p:cond delay="499"/>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3439" y="2111567"/>
            <a:ext cx="3066325" cy="3066325"/>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solidFill>
                  <a:schemeClr val="tx1">
                    <a:alpha val="99000"/>
                  </a:schemeClr>
                </a:solidFill>
              </a:rPr>
              <a:t>Cloud services</a:t>
            </a:r>
          </a:p>
        </p:txBody>
      </p:sp>
      <p:sp>
        <p:nvSpPr>
          <p:cNvPr id="6" name="Content Placeholder 2"/>
          <p:cNvSpPr txBox="1">
            <a:spLocks/>
          </p:cNvSpPr>
          <p:nvPr/>
        </p:nvSpPr>
        <p:spPr>
          <a:xfrm>
            <a:off x="4688033" y="3286125"/>
            <a:ext cx="6380162" cy="1625060"/>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s-AR" sz="2400" dirty="0" smtClean="0">
                <a:latin typeface="+mn-lt"/>
              </a:rPr>
              <a:t>Construye aplicaciones y servicios infinitamente escalable</a:t>
            </a:r>
          </a:p>
          <a:p>
            <a:pPr marL="3175" indent="0">
              <a:lnSpc>
                <a:spcPct val="100000"/>
              </a:lnSpc>
              <a:buNone/>
            </a:pPr>
            <a:r>
              <a:rPr lang="es-AR" sz="2400" dirty="0" smtClean="0">
                <a:latin typeface="+mn-lt"/>
              </a:rPr>
              <a:t>Soporte para arquitecturas </a:t>
            </a:r>
            <a:r>
              <a:rPr lang="es-AR" sz="2400" dirty="0" err="1" smtClean="0">
                <a:latin typeface="+mn-lt"/>
              </a:rPr>
              <a:t>multi</a:t>
            </a:r>
            <a:r>
              <a:rPr lang="es-AR" sz="2400" dirty="0" smtClean="0">
                <a:latin typeface="+mn-lt"/>
              </a:rPr>
              <a:t>-capas</a:t>
            </a:r>
          </a:p>
          <a:p>
            <a:pPr marL="3175" indent="0">
              <a:lnSpc>
                <a:spcPct val="100000"/>
              </a:lnSpc>
              <a:buNone/>
            </a:pPr>
            <a:r>
              <a:rPr lang="es-AR" sz="2400" dirty="0" smtClean="0">
                <a:latin typeface="+mn-lt"/>
              </a:rPr>
              <a:t>Gestión de aplicación automatizada</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10453"/>
            <a:ext cx="15787527" cy="1994392"/>
          </a:xfrm>
        </p:spPr>
        <p:txBody>
          <a:bodyPr/>
          <a:lstStyle/>
          <a:p>
            <a:r>
              <a:rPr lang="en-US" dirty="0"/>
              <a:t>Cloud </a:t>
            </a:r>
            <a:r>
              <a:rPr lang="en-US" dirty="0" smtClean="0"/>
              <a:t>services:</a:t>
            </a:r>
            <a:br>
              <a:rPr lang="en-US" dirty="0" smtClean="0"/>
            </a:br>
            <a:r>
              <a:rPr lang="en-US" dirty="0" err="1" smtClean="0"/>
              <a:t>Desarrollo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8231" y="205914"/>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8713" y="-210770"/>
            <a:ext cx="3124297" cy="3124297"/>
          </a:xfrm>
          <a:prstGeom prst="rect">
            <a:avLst/>
          </a:prstGeom>
        </p:spPr>
      </p:pic>
      <p:grpSp>
        <p:nvGrpSpPr>
          <p:cNvPr id="16" name="Group 15"/>
          <p:cNvGrpSpPr/>
          <p:nvPr/>
        </p:nvGrpSpPr>
        <p:grpSpPr>
          <a:xfrm>
            <a:off x="5305689" y="5081481"/>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10" name="Up Arrow 9"/>
          <p:cNvSpPr/>
          <p:nvPr/>
        </p:nvSpPr>
        <p:spPr bwMode="auto">
          <a:xfrm>
            <a:off x="5431821" y="2736069"/>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6" name="Group 25"/>
          <p:cNvGrpSpPr/>
          <p:nvPr/>
        </p:nvGrpSpPr>
        <p:grpSpPr>
          <a:xfrm>
            <a:off x="5305689" y="1099174"/>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4848" y="1016087"/>
            <a:ext cx="1658836" cy="192817"/>
          </a:xfrm>
          <a:prstGeom prst="rect">
            <a:avLst/>
          </a:prstGeom>
        </p:spPr>
      </p:pic>
      <p:sp>
        <p:nvSpPr>
          <p:cNvPr id="17" name="Freeform 27"/>
          <p:cNvSpPr>
            <a:spLocks noChangeAspect="1" noEditPoints="1"/>
          </p:cNvSpPr>
          <p:nvPr/>
        </p:nvSpPr>
        <p:spPr bwMode="black">
          <a:xfrm>
            <a:off x="4970162"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8231" y="205914"/>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3792"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3042" y="4731744"/>
            <a:ext cx="1484090" cy="1364256"/>
          </a:xfrm>
          <a:prstGeom prst="rect">
            <a:avLst/>
          </a:prstGeom>
        </p:spPr>
      </p:pic>
      <p:grpSp>
        <p:nvGrpSpPr>
          <p:cNvPr id="17" name="Group 16"/>
          <p:cNvGrpSpPr/>
          <p:nvPr/>
        </p:nvGrpSpPr>
        <p:grpSpPr>
          <a:xfrm>
            <a:off x="5305689" y="1099174"/>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8972" y="2777069"/>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dirty="0">
                  <a:solidFill>
                    <a:srgbClr val="FFFFFF"/>
                  </a:solidFill>
                </a:rPr>
                <a:t>Server Rack 1</a:t>
              </a: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9414" y="2777069"/>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dirty="0">
                  <a:solidFill>
                    <a:srgbClr val="FFFFFF"/>
                  </a:solidFill>
                </a:rPr>
                <a:t>Server Rack 2</a:t>
              </a: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3042"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3792" y="4731744"/>
            <a:ext cx="1484090" cy="1364256"/>
          </a:xfrm>
          <a:prstGeom prst="rect">
            <a:avLst/>
          </a:prstGeom>
        </p:spPr>
      </p:pic>
      <p:grpSp>
        <p:nvGrpSpPr>
          <p:cNvPr id="57" name="Group 56"/>
          <p:cNvGrpSpPr/>
          <p:nvPr/>
        </p:nvGrpSpPr>
        <p:grpSpPr>
          <a:xfrm>
            <a:off x="2772221"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7212"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20701" y="376412"/>
            <a:ext cx="3953930" cy="984885"/>
          </a:xfrm>
          <a:prstGeom prst="rect">
            <a:avLst/>
          </a:prstGeom>
          <a:noFill/>
        </p:spPr>
        <p:txBody>
          <a:bodyPr wrap="square" lIns="0" tIns="0" rIns="0" bIns="0" rtlCol="0">
            <a:spAutoFit/>
          </a:bodyPr>
          <a:lstStyle/>
          <a:p>
            <a:pPr>
              <a:lnSpc>
                <a:spcPct val="90000"/>
              </a:lnSpc>
              <a:spcAft>
                <a:spcPts val="600"/>
              </a:spcAft>
              <a:buSzPct val="80000"/>
            </a:pPr>
            <a:r>
              <a:rPr lang="en-US" sz="2000" dirty="0" err="1" smtClean="0">
                <a:solidFill>
                  <a:schemeClr val="accent4">
                    <a:alpha val="99000"/>
                  </a:schemeClr>
                </a:solidFill>
              </a:rPr>
              <a:t>Provisión</a:t>
            </a:r>
            <a:r>
              <a:rPr lang="en-US" sz="2000" dirty="0" smtClean="0">
                <a:solidFill>
                  <a:schemeClr val="accent4">
                    <a:alpha val="99000"/>
                  </a:schemeClr>
                </a:solidFill>
              </a:rPr>
              <a:t> de Roles</a:t>
            </a:r>
            <a:endParaRPr lang="en-US" sz="2000" dirty="0">
              <a:solidFill>
                <a:schemeClr val="accent4">
                  <a:alpha val="99000"/>
                </a:schemeClr>
              </a:solidFill>
            </a:endParaRPr>
          </a:p>
          <a:p>
            <a:pPr>
              <a:lnSpc>
                <a:spcPct val="90000"/>
              </a:lnSpc>
              <a:spcAft>
                <a:spcPts val="600"/>
              </a:spcAft>
              <a:buSzPct val="80000"/>
            </a:pPr>
            <a:r>
              <a:rPr lang="en-US" sz="2000" dirty="0" err="1" smtClean="0">
                <a:solidFill>
                  <a:schemeClr val="tx1">
                    <a:lumMod val="60000"/>
                    <a:lumOff val="40000"/>
                    <a:alpha val="99000"/>
                  </a:schemeClr>
                </a:solidFill>
              </a:rPr>
              <a:t>Desplegar</a:t>
            </a:r>
            <a:r>
              <a:rPr lang="en-US" sz="2000" dirty="0" smtClean="0">
                <a:solidFill>
                  <a:schemeClr val="tx1">
                    <a:lumMod val="60000"/>
                    <a:lumOff val="40000"/>
                    <a:alpha val="99000"/>
                  </a:schemeClr>
                </a:solidFill>
              </a:rPr>
              <a:t> </a:t>
            </a:r>
            <a:r>
              <a:rPr lang="en-US" sz="2000" dirty="0" err="1" smtClean="0">
                <a:solidFill>
                  <a:schemeClr val="tx1">
                    <a:lumMod val="60000"/>
                    <a:lumOff val="40000"/>
                    <a:alpha val="99000"/>
                  </a:schemeClr>
                </a:solidFill>
              </a:rPr>
              <a:t>Código</a:t>
            </a:r>
            <a:r>
              <a:rPr lang="en-US" sz="2000" dirty="0" smtClean="0">
                <a:solidFill>
                  <a:schemeClr val="tx1">
                    <a:lumMod val="60000"/>
                    <a:lumOff val="40000"/>
                    <a:alpha val="99000"/>
                  </a:schemeClr>
                </a:solidFill>
              </a:rPr>
              <a:t> de </a:t>
            </a:r>
            <a:r>
              <a:rPr lang="en-US" sz="2000" dirty="0" err="1" smtClean="0">
                <a:solidFill>
                  <a:schemeClr val="tx1">
                    <a:lumMod val="60000"/>
                    <a:lumOff val="40000"/>
                    <a:alpha val="99000"/>
                  </a:schemeClr>
                </a:solidFill>
              </a:rPr>
              <a:t>Aplicación</a:t>
            </a:r>
            <a:endParaRPr lang="en-US" sz="2000" dirty="0">
              <a:solidFill>
                <a:schemeClr val="tx1">
                  <a:lumMod val="60000"/>
                  <a:lumOff val="40000"/>
                  <a:alpha val="99000"/>
                </a:schemeClr>
              </a:solidFill>
            </a:endParaRPr>
          </a:p>
          <a:p>
            <a:pPr>
              <a:lnSpc>
                <a:spcPct val="90000"/>
              </a:lnSpc>
              <a:spcAft>
                <a:spcPts val="600"/>
              </a:spcAft>
              <a:buSzPct val="80000"/>
            </a:pPr>
            <a:r>
              <a:rPr lang="en-US" sz="2000" dirty="0" err="1" smtClean="0">
                <a:solidFill>
                  <a:schemeClr val="tx1">
                    <a:lumMod val="60000"/>
                    <a:lumOff val="40000"/>
                    <a:alpha val="99000"/>
                  </a:schemeClr>
                </a:solidFill>
              </a:rPr>
              <a:t>Configurar</a:t>
            </a:r>
            <a:r>
              <a:rPr lang="en-US" sz="2000" dirty="0" smtClean="0">
                <a:solidFill>
                  <a:schemeClr val="tx1">
                    <a:lumMod val="60000"/>
                    <a:lumOff val="40000"/>
                    <a:alpha val="99000"/>
                  </a:schemeClr>
                </a:solidFill>
              </a:rPr>
              <a:t> Red</a:t>
            </a:r>
            <a:endParaRPr lang="en-US" sz="2000" dirty="0">
              <a:solidFill>
                <a:schemeClr val="tx1">
                  <a:lumMod val="60000"/>
                  <a:lumOff val="40000"/>
                  <a:alpha val="99000"/>
                </a:schemeClr>
              </a:solidFill>
            </a:endParaRP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3792"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3042"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3042"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3792" y="2727711"/>
            <a:ext cx="1484090" cy="1364256"/>
          </a:xfrm>
          <a:prstGeom prst="rect">
            <a:avLst/>
          </a:prstGeom>
        </p:spPr>
      </p:pic>
      <p:grpSp>
        <p:nvGrpSpPr>
          <p:cNvPr id="62" name="Group 61"/>
          <p:cNvGrpSpPr/>
          <p:nvPr/>
        </p:nvGrpSpPr>
        <p:grpSpPr>
          <a:xfrm>
            <a:off x="2775609" y="3155990"/>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7213"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6891"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Software </a:t>
              </a:r>
              <a:r>
                <a:rPr lang="en-US" sz="2000" dirty="0" err="1" smtClean="0">
                  <a:solidFill>
                    <a:schemeClr val="bg2">
                      <a:lumMod val="50000"/>
                      <a:alpha val="99000"/>
                    </a:schemeClr>
                  </a:solidFill>
                </a:rPr>
                <a:t>como</a:t>
              </a:r>
              <a:r>
                <a:rPr lang="en-US" sz="2000" dirty="0" smtClean="0">
                  <a:solidFill>
                    <a:schemeClr val="bg2">
                      <a:lumMod val="50000"/>
                      <a:alpha val="99000"/>
                    </a:schemeClr>
                  </a:solidFill>
                </a:rPr>
                <a:t> </a:t>
              </a:r>
              <a:r>
                <a:rPr lang="en-US" sz="2000" dirty="0" err="1" smtClean="0">
                  <a:solidFill>
                    <a:schemeClr val="bg2">
                      <a:lumMod val="50000"/>
                      <a:alpha val="99000"/>
                    </a:schemeClr>
                  </a:solidFill>
                </a:rPr>
                <a:t>Servicio</a:t>
              </a:r>
              <a:endParaRPr lang="en-US" sz="2000" dirty="0">
                <a:solidFill>
                  <a:schemeClr val="bg2">
                    <a:lumMod val="50000"/>
                    <a:alpha val="99000"/>
                  </a:schemeClr>
                </a:solidFill>
              </a:endParaRP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err="1">
                  <a:solidFill>
                    <a:schemeClr val="bg1">
                      <a:alpha val="99000"/>
                    </a:schemeClr>
                  </a:solidFill>
                </a:rPr>
                <a:t>consumir</a:t>
              </a:r>
              <a:endParaRPr lang="en-US" dirty="0">
                <a:solidFill>
                  <a:schemeClr val="bg1">
                    <a:alpha val="99000"/>
                  </a:schemeClr>
                </a:solidFill>
              </a:endParaRP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8002"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err="1" smtClean="0">
                  <a:solidFill>
                    <a:schemeClr val="bg2">
                      <a:lumMod val="50000"/>
                      <a:alpha val="99000"/>
                    </a:schemeClr>
                  </a:solidFill>
                </a:rPr>
                <a:t>Plataforma</a:t>
              </a:r>
              <a:r>
                <a:rPr lang="en-US" sz="2000" dirty="0" smtClean="0">
                  <a:solidFill>
                    <a:schemeClr val="bg2">
                      <a:lumMod val="50000"/>
                      <a:alpha val="99000"/>
                    </a:schemeClr>
                  </a:solidFill>
                </a:rPr>
                <a:t> </a:t>
              </a:r>
              <a:r>
                <a:rPr lang="en-US" sz="2000" dirty="0" err="1" smtClean="0">
                  <a:solidFill>
                    <a:schemeClr val="bg2">
                      <a:lumMod val="50000"/>
                      <a:alpha val="99000"/>
                    </a:schemeClr>
                  </a:solidFill>
                </a:rPr>
                <a:t>como</a:t>
              </a:r>
              <a:r>
                <a:rPr lang="en-US" sz="2000" dirty="0" smtClean="0">
                  <a:solidFill>
                    <a:schemeClr val="bg2">
                      <a:lumMod val="50000"/>
                      <a:alpha val="99000"/>
                    </a:schemeClr>
                  </a:solidFill>
                </a:rPr>
                <a:t> </a:t>
              </a:r>
              <a:r>
                <a:rPr lang="en-US" sz="2000" dirty="0" err="1" smtClean="0">
                  <a:solidFill>
                    <a:schemeClr val="bg2">
                      <a:lumMod val="50000"/>
                      <a:alpha val="99000"/>
                    </a:schemeClr>
                  </a:solidFill>
                </a:rPr>
                <a:t>Servicio</a:t>
              </a:r>
              <a:endParaRPr lang="en-US" sz="2000" dirty="0">
                <a:solidFill>
                  <a:schemeClr val="bg2">
                    <a:lumMod val="50000"/>
                    <a:alpha val="99000"/>
                  </a:schemeClr>
                </a:solidFill>
              </a:endParaRP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err="1">
                  <a:solidFill>
                    <a:schemeClr val="bg1">
                      <a:alpha val="99000"/>
                    </a:schemeClr>
                  </a:solidFill>
                </a:rPr>
                <a:t>construir</a:t>
              </a:r>
              <a:endParaRPr lang="en-US" dirty="0">
                <a:solidFill>
                  <a:schemeClr val="bg1">
                    <a:alpha val="99000"/>
                  </a:schemeClr>
                </a:solidFill>
              </a:endParaRP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9113"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517525" y="4158734"/>
              <a:ext cx="3560760" cy="369332"/>
            </a:xfrm>
            <a:prstGeom prst="rect">
              <a:avLst/>
            </a:prstGeom>
          </p:spPr>
          <p:txBody>
            <a:bodyPr wrap="square">
              <a:spAutoFit/>
            </a:bodyPr>
            <a:lstStyle/>
            <a:p>
              <a:pPr algn="ctr" defTabSz="1218673">
                <a:lnSpc>
                  <a:spcPct val="90000"/>
                </a:lnSpc>
              </a:pPr>
              <a:r>
                <a:rPr lang="es-AR" sz="2000" dirty="0" smtClean="0">
                  <a:solidFill>
                    <a:schemeClr val="bg2">
                      <a:lumMod val="50000"/>
                      <a:alpha val="99000"/>
                    </a:schemeClr>
                  </a:solidFill>
                </a:rPr>
                <a:t>Infraestructura como Servicio</a:t>
              </a:r>
              <a:endParaRPr lang="es-AR" sz="2000" dirty="0">
                <a:solidFill>
                  <a:schemeClr val="bg2">
                    <a:lumMod val="50000"/>
                    <a:alpha val="99000"/>
                  </a:schemeClr>
                </a:solidFill>
              </a:endParaRP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20701" y="376412"/>
            <a:ext cx="3953930" cy="984885"/>
          </a:xfrm>
          <a:prstGeom prst="rect">
            <a:avLst/>
          </a:prstGeom>
          <a:noFill/>
        </p:spPr>
        <p:txBody>
          <a:bodyPr wrap="square" lIns="0" tIns="0" rIns="0" bIns="0" rtlCol="0">
            <a:spAutoFit/>
          </a:bodyPr>
          <a:lstStyle/>
          <a:p>
            <a:pPr>
              <a:lnSpc>
                <a:spcPct val="90000"/>
              </a:lnSpc>
              <a:spcAft>
                <a:spcPts val="600"/>
              </a:spcAft>
              <a:buSzPct val="80000"/>
            </a:pPr>
            <a:r>
              <a:rPr lang="en-US" sz="2000" dirty="0" err="1" smtClean="0">
                <a:solidFill>
                  <a:schemeClr val="accent4">
                    <a:alpha val="99000"/>
                  </a:schemeClr>
                </a:solidFill>
              </a:rPr>
              <a:t>Provisión</a:t>
            </a:r>
            <a:r>
              <a:rPr lang="en-US" sz="2000" dirty="0" smtClean="0">
                <a:solidFill>
                  <a:schemeClr val="accent4">
                    <a:alpha val="99000"/>
                  </a:schemeClr>
                </a:solidFill>
              </a:rPr>
              <a:t> de Roles</a:t>
            </a:r>
          </a:p>
          <a:p>
            <a:pPr>
              <a:lnSpc>
                <a:spcPct val="90000"/>
              </a:lnSpc>
              <a:spcAft>
                <a:spcPts val="600"/>
              </a:spcAft>
              <a:buSzPct val="80000"/>
            </a:pPr>
            <a:r>
              <a:rPr lang="en-US" sz="2000" dirty="0" err="1" smtClean="0">
                <a:solidFill>
                  <a:schemeClr val="tx1">
                    <a:lumMod val="60000"/>
                    <a:lumOff val="40000"/>
                    <a:alpha val="99000"/>
                  </a:schemeClr>
                </a:solidFill>
              </a:rPr>
              <a:t>Desplegar</a:t>
            </a:r>
            <a:r>
              <a:rPr lang="en-US" sz="2000" dirty="0" smtClean="0">
                <a:solidFill>
                  <a:schemeClr val="tx1">
                    <a:lumMod val="60000"/>
                    <a:lumOff val="40000"/>
                    <a:alpha val="99000"/>
                  </a:schemeClr>
                </a:solidFill>
              </a:rPr>
              <a:t> </a:t>
            </a:r>
            <a:r>
              <a:rPr lang="en-US" sz="2000" dirty="0" err="1" smtClean="0">
                <a:solidFill>
                  <a:schemeClr val="tx1">
                    <a:lumMod val="60000"/>
                    <a:lumOff val="40000"/>
                    <a:alpha val="99000"/>
                  </a:schemeClr>
                </a:solidFill>
              </a:rPr>
              <a:t>Código</a:t>
            </a:r>
            <a:r>
              <a:rPr lang="en-US" sz="2000" dirty="0" smtClean="0">
                <a:solidFill>
                  <a:schemeClr val="tx1">
                    <a:lumMod val="60000"/>
                    <a:lumOff val="40000"/>
                    <a:alpha val="99000"/>
                  </a:schemeClr>
                </a:solidFill>
              </a:rPr>
              <a:t> de </a:t>
            </a:r>
            <a:r>
              <a:rPr lang="en-US" sz="2000" dirty="0" err="1" smtClean="0">
                <a:solidFill>
                  <a:schemeClr val="tx1">
                    <a:lumMod val="60000"/>
                    <a:lumOff val="40000"/>
                    <a:alpha val="99000"/>
                  </a:schemeClr>
                </a:solidFill>
              </a:rPr>
              <a:t>Aplicación</a:t>
            </a:r>
            <a:endParaRPr lang="en-US" sz="2000" dirty="0" smtClean="0">
              <a:solidFill>
                <a:schemeClr val="tx1">
                  <a:lumMod val="60000"/>
                  <a:lumOff val="40000"/>
                  <a:alpha val="99000"/>
                </a:schemeClr>
              </a:solidFill>
            </a:endParaRPr>
          </a:p>
          <a:p>
            <a:pPr>
              <a:lnSpc>
                <a:spcPct val="90000"/>
              </a:lnSpc>
              <a:spcAft>
                <a:spcPts val="600"/>
              </a:spcAft>
              <a:buSzPct val="80000"/>
            </a:pPr>
            <a:r>
              <a:rPr lang="en-US" sz="2000" dirty="0" err="1" smtClean="0">
                <a:solidFill>
                  <a:schemeClr val="tx1">
                    <a:lumMod val="60000"/>
                    <a:lumOff val="40000"/>
                    <a:alpha val="99000"/>
                  </a:schemeClr>
                </a:solidFill>
              </a:rPr>
              <a:t>Configurar</a:t>
            </a:r>
            <a:r>
              <a:rPr lang="en-US" sz="2000" dirty="0" smtClean="0">
                <a:solidFill>
                  <a:schemeClr val="tx1">
                    <a:lumMod val="60000"/>
                    <a:lumOff val="40000"/>
                    <a:alpha val="99000"/>
                  </a:schemeClr>
                </a:solidFill>
              </a:rPr>
              <a:t> Red</a:t>
            </a:r>
            <a:endParaRPr lang="en-US" sz="2000" dirty="0">
              <a:solidFill>
                <a:schemeClr val="tx1">
                  <a:lumMod val="60000"/>
                  <a:lumOff val="40000"/>
                  <a:alpha val="99000"/>
                </a:schemeClr>
              </a:solidFill>
            </a:endParaRPr>
          </a:p>
        </p:txBody>
      </p:sp>
      <p:grpSp>
        <p:nvGrpSpPr>
          <p:cNvPr id="2" name="Group 1"/>
          <p:cNvGrpSpPr/>
          <p:nvPr/>
        </p:nvGrpSpPr>
        <p:grpSpPr>
          <a:xfrm>
            <a:off x="-675178"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7212"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40615" y="4417606"/>
            <a:ext cx="3635453" cy="590931"/>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7212"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5689" y="1099174"/>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3819"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7213"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950" y="4834352"/>
            <a:ext cx="1607803" cy="694552"/>
          </a:xfrm>
          <a:prstGeom prst="roundRect">
            <a:avLst/>
          </a:prstGeom>
          <a:ln>
            <a:solidFill>
              <a:schemeClr val="bg2">
                <a:lumMod val="75000"/>
              </a:schemeClr>
            </a:solidFill>
          </a:ln>
        </p:spPr>
      </p:pic>
      <p:grpSp>
        <p:nvGrpSpPr>
          <p:cNvPr id="2" name="Group 1"/>
          <p:cNvGrpSpPr/>
          <p:nvPr/>
        </p:nvGrpSpPr>
        <p:grpSpPr>
          <a:xfrm>
            <a:off x="-675178"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1802" y="1206565"/>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7212"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40615" y="4417606"/>
            <a:ext cx="3635453" cy="590931"/>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5109" y="1097281"/>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7210" y="5637734"/>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1339" y="5637734"/>
            <a:ext cx="1607803" cy="694551"/>
          </a:xfrm>
          <a:prstGeom prst="roundRect">
            <a:avLst/>
          </a:prstGeom>
          <a:ln>
            <a:solidFill>
              <a:schemeClr val="bg2">
                <a:lumMod val="75000"/>
              </a:schemeClr>
            </a:solidFill>
          </a:ln>
        </p:spPr>
      </p:pic>
      <p:grpSp>
        <p:nvGrpSpPr>
          <p:cNvPr id="60" name="Group 59"/>
          <p:cNvGrpSpPr/>
          <p:nvPr/>
        </p:nvGrpSpPr>
        <p:grpSpPr>
          <a:xfrm>
            <a:off x="4437212"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49" name="TextBox 48"/>
          <p:cNvSpPr txBox="1"/>
          <p:nvPr/>
        </p:nvSpPr>
        <p:spPr>
          <a:xfrm>
            <a:off x="520701" y="376412"/>
            <a:ext cx="3953930" cy="984885"/>
          </a:xfrm>
          <a:prstGeom prst="rect">
            <a:avLst/>
          </a:prstGeom>
          <a:noFill/>
        </p:spPr>
        <p:txBody>
          <a:bodyPr wrap="square" lIns="0" tIns="0" rIns="0" bIns="0" rtlCol="0">
            <a:spAutoFit/>
          </a:bodyPr>
          <a:lstStyle/>
          <a:p>
            <a:pPr>
              <a:lnSpc>
                <a:spcPct val="90000"/>
              </a:lnSpc>
              <a:spcAft>
                <a:spcPts val="600"/>
              </a:spcAft>
              <a:buSzPct val="80000"/>
            </a:pPr>
            <a:r>
              <a:rPr lang="en-US" sz="2000" dirty="0" err="1">
                <a:solidFill>
                  <a:schemeClr val="tx1">
                    <a:lumMod val="60000"/>
                    <a:lumOff val="40000"/>
                    <a:alpha val="99000"/>
                  </a:schemeClr>
                </a:solidFill>
              </a:rPr>
              <a:t>Provisión</a:t>
            </a:r>
            <a:r>
              <a:rPr lang="en-US" sz="2000" dirty="0">
                <a:solidFill>
                  <a:schemeClr val="tx1">
                    <a:lumMod val="60000"/>
                    <a:lumOff val="40000"/>
                    <a:alpha val="99000"/>
                  </a:schemeClr>
                </a:solidFill>
              </a:rPr>
              <a:t> de Roles</a:t>
            </a:r>
          </a:p>
          <a:p>
            <a:pPr>
              <a:lnSpc>
                <a:spcPct val="90000"/>
              </a:lnSpc>
              <a:spcAft>
                <a:spcPts val="600"/>
              </a:spcAft>
              <a:buSzPct val="80000"/>
            </a:pPr>
            <a:r>
              <a:rPr lang="en-US" sz="2000" dirty="0" err="1">
                <a:solidFill>
                  <a:schemeClr val="accent4">
                    <a:alpha val="99000"/>
                  </a:schemeClr>
                </a:solidFill>
              </a:rPr>
              <a:t>Desplegar</a:t>
            </a:r>
            <a:r>
              <a:rPr lang="en-US" sz="2000" dirty="0">
                <a:solidFill>
                  <a:schemeClr val="accent4">
                    <a:alpha val="99000"/>
                  </a:schemeClr>
                </a:solidFill>
              </a:rPr>
              <a:t> </a:t>
            </a:r>
            <a:r>
              <a:rPr lang="en-US" sz="2000" dirty="0" err="1">
                <a:solidFill>
                  <a:schemeClr val="accent4">
                    <a:alpha val="99000"/>
                  </a:schemeClr>
                </a:solidFill>
              </a:rPr>
              <a:t>Código</a:t>
            </a:r>
            <a:r>
              <a:rPr lang="en-US" sz="2000" dirty="0">
                <a:solidFill>
                  <a:schemeClr val="accent4">
                    <a:alpha val="99000"/>
                  </a:schemeClr>
                </a:solidFill>
              </a:rPr>
              <a:t> de </a:t>
            </a:r>
            <a:r>
              <a:rPr lang="en-US" sz="2000" dirty="0" err="1">
                <a:solidFill>
                  <a:schemeClr val="accent4">
                    <a:alpha val="99000"/>
                  </a:schemeClr>
                </a:solidFill>
              </a:rPr>
              <a:t>Aplicación</a:t>
            </a:r>
            <a:endParaRPr lang="en-US" sz="2000" dirty="0">
              <a:solidFill>
                <a:schemeClr val="accent4">
                  <a:alpha val="99000"/>
                </a:schemeClr>
              </a:solidFill>
            </a:endParaRPr>
          </a:p>
          <a:p>
            <a:pPr>
              <a:lnSpc>
                <a:spcPct val="90000"/>
              </a:lnSpc>
              <a:spcAft>
                <a:spcPts val="600"/>
              </a:spcAft>
              <a:buSzPct val="80000"/>
            </a:pPr>
            <a:r>
              <a:rPr lang="en-US" sz="2000" dirty="0" err="1" smtClean="0">
                <a:solidFill>
                  <a:schemeClr val="tx1">
                    <a:lumMod val="60000"/>
                    <a:lumOff val="40000"/>
                    <a:alpha val="99000"/>
                  </a:schemeClr>
                </a:solidFill>
              </a:rPr>
              <a:t>Configurar</a:t>
            </a:r>
            <a:r>
              <a:rPr lang="en-US" sz="2000" dirty="0" smtClean="0">
                <a:solidFill>
                  <a:schemeClr val="tx1">
                    <a:lumMod val="60000"/>
                    <a:lumOff val="40000"/>
                    <a:alpha val="99000"/>
                  </a:schemeClr>
                </a:solidFill>
              </a:rPr>
              <a:t> Red</a:t>
            </a:r>
            <a:endParaRPr lang="en-US" sz="2000" dirty="0">
              <a:solidFill>
                <a:schemeClr val="tx1">
                  <a:lumMod val="60000"/>
                  <a:lumOff val="40000"/>
                  <a:alpha val="99000"/>
                </a:schemeClr>
              </a:solidFill>
            </a:endParaRP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4250"/>
                            </p:stCondLst>
                            <p:childTnLst>
                              <p:par>
                                <p:cTn id="30" presetID="10"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14347" idx="2"/>
            <a:endCxn id="14348" idx="0"/>
          </p:cNvCxnSpPr>
          <p:nvPr/>
        </p:nvCxnSpPr>
        <p:spPr>
          <a:xfrm rot="5400000">
            <a:off x="6772582" y="1901693"/>
            <a:ext cx="983495" cy="129561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5739"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4932" y="285967"/>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480" y="1101214"/>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8683" y="988363"/>
            <a:ext cx="566904" cy="1069389"/>
          </a:xfrm>
          <a:prstGeom prst="rect">
            <a:avLst/>
          </a:prstGeom>
        </p:spPr>
      </p:pic>
      <p:sp>
        <p:nvSpPr>
          <p:cNvPr id="14348" name="Oval 14347"/>
          <p:cNvSpPr/>
          <p:nvPr/>
        </p:nvSpPr>
        <p:spPr bwMode="auto">
          <a:xfrm>
            <a:off x="6443063"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48" name="Elbow Connector 47"/>
          <p:cNvCxnSpPr>
            <a:stCxn id="14346" idx="2"/>
            <a:endCxn id="50" idx="0"/>
          </p:cNvCxnSpPr>
          <p:nvPr/>
        </p:nvCxnSpPr>
        <p:spPr>
          <a:xfrm rot="16200000" flipH="1">
            <a:off x="4448812" y="1747212"/>
            <a:ext cx="963648" cy="1624421"/>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9388"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Oval 53"/>
          <p:cNvSpPr/>
          <p:nvPr/>
        </p:nvSpPr>
        <p:spPr bwMode="auto">
          <a:xfrm>
            <a:off x="60101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3635"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21082"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 name="Oval 65"/>
          <p:cNvSpPr/>
          <p:nvPr/>
        </p:nvSpPr>
        <p:spPr bwMode="auto">
          <a:xfrm>
            <a:off x="3943815"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 name="Oval 72"/>
          <p:cNvSpPr/>
          <p:nvPr/>
        </p:nvSpPr>
        <p:spPr bwMode="auto">
          <a:xfrm>
            <a:off x="6010502"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5097678" y="3861058"/>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9" name="Group 78"/>
          <p:cNvGrpSpPr/>
          <p:nvPr/>
        </p:nvGrpSpPr>
        <p:grpSpPr>
          <a:xfrm>
            <a:off x="-675178"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40615" y="4417606"/>
            <a:ext cx="3635453" cy="590931"/>
          </a:xfrm>
          <a:prstGeom prst="rect">
            <a:avLst/>
          </a:prstGeom>
          <a:noFill/>
        </p:spPr>
        <p:txBody>
          <a:bodyPr wrap="square" lIns="0" tIns="0" rIns="0" bIns="0" rtlCol="0">
            <a:spAutoFit/>
          </a:bodyPr>
          <a:lstStyle/>
          <a:p>
            <a:pPr>
              <a:lnSpc>
                <a:spcPct val="80000"/>
              </a:lnSpc>
              <a:buSzPct val="80000"/>
            </a:pPr>
            <a:r>
              <a:rPr lang="en-US" dirty="0">
                <a:solidFill>
                  <a:schemeClr val="tx1">
                    <a:alpha val="99000"/>
                  </a:schemeClr>
                </a:solidFill>
              </a:rPr>
              <a:t>Windows Azure Datacenter</a:t>
            </a:r>
          </a:p>
        </p:txBody>
      </p:sp>
      <p:sp>
        <p:nvSpPr>
          <p:cNvPr id="52" name="TextBox 51"/>
          <p:cNvSpPr txBox="1"/>
          <p:nvPr/>
        </p:nvSpPr>
        <p:spPr>
          <a:xfrm>
            <a:off x="8866413"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a:buNone/>
            </a:pPr>
            <a:r>
              <a:rPr lang="en-US" sz="2000" b="0" dirty="0">
                <a:solidFill>
                  <a:schemeClr val="accent4">
                    <a:alpha val="99000"/>
                  </a:schemeClr>
                </a:solidFill>
                <a:sym typeface="Wingdings" pitchFamily="2" charset="2"/>
              </a:rPr>
              <a:t> </a:t>
            </a:r>
            <a:r>
              <a:rPr lang="en-US" sz="2000" b="0" dirty="0">
                <a:solidFill>
                  <a:schemeClr val="accent4">
                    <a:alpha val="99000"/>
                  </a:schemeClr>
                </a:solidFill>
              </a:rPr>
              <a:t>Network load-balancer  </a:t>
            </a:r>
            <a:r>
              <a:rPr lang="en-US" sz="2000" b="0" dirty="0" err="1" smtClean="0">
                <a:solidFill>
                  <a:schemeClr val="accent4">
                    <a:alpha val="99000"/>
                  </a:schemeClr>
                </a:solidFill>
              </a:rPr>
              <a:t>configurado</a:t>
            </a:r>
            <a:r>
              <a:rPr lang="en-US" sz="2000" b="0" dirty="0" smtClean="0">
                <a:solidFill>
                  <a:schemeClr val="accent4">
                    <a:alpha val="99000"/>
                  </a:schemeClr>
                </a:solidFill>
              </a:rPr>
              <a:t> para </a:t>
            </a:r>
            <a:r>
              <a:rPr lang="en-US" sz="2000" b="0" dirty="0" err="1" smtClean="0">
                <a:solidFill>
                  <a:schemeClr val="accent4">
                    <a:alpha val="99000"/>
                  </a:schemeClr>
                </a:solidFill>
              </a:rPr>
              <a:t>tráfico</a:t>
            </a:r>
            <a:endParaRPr lang="en-US" sz="2000" b="0" dirty="0">
              <a:solidFill>
                <a:schemeClr val="accent4">
                  <a:alpha val="99000"/>
                </a:schemeClr>
              </a:solidFill>
            </a:endParaRPr>
          </a:p>
        </p:txBody>
      </p:sp>
      <p:grpSp>
        <p:nvGrpSpPr>
          <p:cNvPr id="59" name="Group 58"/>
          <p:cNvGrpSpPr/>
          <p:nvPr/>
        </p:nvGrpSpPr>
        <p:grpSpPr>
          <a:xfrm>
            <a:off x="4437212"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7212"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1" name="TextBox 50"/>
          <p:cNvSpPr txBox="1"/>
          <p:nvPr/>
        </p:nvSpPr>
        <p:spPr>
          <a:xfrm>
            <a:off x="520701" y="376412"/>
            <a:ext cx="3953930" cy="984885"/>
          </a:xfrm>
          <a:prstGeom prst="rect">
            <a:avLst/>
          </a:prstGeom>
          <a:noFill/>
        </p:spPr>
        <p:txBody>
          <a:bodyPr wrap="square" lIns="0" tIns="0" rIns="0" bIns="0" rtlCol="0">
            <a:spAutoFit/>
          </a:bodyPr>
          <a:lstStyle/>
          <a:p>
            <a:pPr>
              <a:lnSpc>
                <a:spcPct val="90000"/>
              </a:lnSpc>
              <a:spcAft>
                <a:spcPts val="600"/>
              </a:spcAft>
              <a:buSzPct val="80000"/>
            </a:pPr>
            <a:r>
              <a:rPr lang="en-US" sz="2000" dirty="0" err="1">
                <a:solidFill>
                  <a:schemeClr val="tx1">
                    <a:lumMod val="60000"/>
                    <a:lumOff val="40000"/>
                    <a:alpha val="99000"/>
                  </a:schemeClr>
                </a:solidFill>
              </a:rPr>
              <a:t>Provisión</a:t>
            </a:r>
            <a:r>
              <a:rPr lang="en-US" sz="2000" dirty="0">
                <a:solidFill>
                  <a:schemeClr val="tx1">
                    <a:lumMod val="60000"/>
                    <a:lumOff val="40000"/>
                    <a:alpha val="99000"/>
                  </a:schemeClr>
                </a:solidFill>
              </a:rPr>
              <a:t> de Roles</a:t>
            </a:r>
          </a:p>
          <a:p>
            <a:pPr>
              <a:lnSpc>
                <a:spcPct val="90000"/>
              </a:lnSpc>
              <a:spcAft>
                <a:spcPts val="600"/>
              </a:spcAft>
              <a:buSzPct val="80000"/>
            </a:pPr>
            <a:r>
              <a:rPr lang="en-US" sz="2000" dirty="0" err="1">
                <a:solidFill>
                  <a:schemeClr val="tx1">
                    <a:lumMod val="60000"/>
                    <a:lumOff val="40000"/>
                    <a:alpha val="99000"/>
                  </a:schemeClr>
                </a:solidFill>
              </a:rPr>
              <a:t>Desplegar</a:t>
            </a:r>
            <a:r>
              <a:rPr lang="en-US" sz="2000" dirty="0">
                <a:solidFill>
                  <a:schemeClr val="tx1">
                    <a:lumMod val="60000"/>
                    <a:lumOff val="40000"/>
                    <a:alpha val="99000"/>
                  </a:schemeClr>
                </a:solidFill>
              </a:rPr>
              <a:t> </a:t>
            </a:r>
            <a:r>
              <a:rPr lang="en-US" sz="2000" dirty="0" err="1">
                <a:solidFill>
                  <a:schemeClr val="tx1">
                    <a:lumMod val="60000"/>
                    <a:lumOff val="40000"/>
                    <a:alpha val="99000"/>
                  </a:schemeClr>
                </a:solidFill>
              </a:rPr>
              <a:t>Código</a:t>
            </a:r>
            <a:r>
              <a:rPr lang="en-US" sz="2000" dirty="0">
                <a:solidFill>
                  <a:schemeClr val="tx1">
                    <a:lumMod val="60000"/>
                    <a:lumOff val="40000"/>
                    <a:alpha val="99000"/>
                  </a:schemeClr>
                </a:solidFill>
              </a:rPr>
              <a:t> de </a:t>
            </a:r>
            <a:r>
              <a:rPr lang="en-US" sz="2000" dirty="0" err="1">
                <a:solidFill>
                  <a:schemeClr val="tx1">
                    <a:lumMod val="60000"/>
                    <a:lumOff val="40000"/>
                    <a:alpha val="99000"/>
                  </a:schemeClr>
                </a:solidFill>
              </a:rPr>
              <a:t>Aplicación</a:t>
            </a:r>
            <a:endParaRPr lang="en-US" sz="2000" dirty="0">
              <a:solidFill>
                <a:schemeClr val="tx1">
                  <a:lumMod val="60000"/>
                  <a:lumOff val="40000"/>
                  <a:alpha val="99000"/>
                </a:schemeClr>
              </a:solidFill>
            </a:endParaRPr>
          </a:p>
          <a:p>
            <a:pPr>
              <a:lnSpc>
                <a:spcPct val="90000"/>
              </a:lnSpc>
              <a:spcAft>
                <a:spcPts val="600"/>
              </a:spcAft>
              <a:buSzPct val="80000"/>
            </a:pPr>
            <a:r>
              <a:rPr lang="en-US" sz="2000" dirty="0" err="1">
                <a:solidFill>
                  <a:schemeClr val="accent4">
                    <a:alpha val="99000"/>
                  </a:schemeClr>
                </a:solidFill>
              </a:rPr>
              <a:t>Configurar</a:t>
            </a:r>
            <a:r>
              <a:rPr lang="en-US" sz="2000" dirty="0">
                <a:solidFill>
                  <a:schemeClr val="accent4">
                    <a:alpha val="99000"/>
                  </a:schemeClr>
                </a:solidFill>
              </a:rPr>
              <a:t> Red</a:t>
            </a:r>
          </a:p>
        </p:txBody>
      </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par>
                          <p:cTn id="44" fill="hold">
                            <p:stCondLst>
                              <p:cond delay="3250"/>
                            </p:stCondLst>
                            <p:childTnLst>
                              <p:par>
                                <p:cTn id="45" presetID="10" presetClass="entr" presetSubtype="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1346"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3541" y="1800248"/>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5739"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3063"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8069" y="1626470"/>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9388"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Oval 53"/>
          <p:cNvSpPr/>
          <p:nvPr/>
        </p:nvSpPr>
        <p:spPr bwMode="auto">
          <a:xfrm>
            <a:off x="60101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3635"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21082"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 name="Oval 65"/>
          <p:cNvSpPr/>
          <p:nvPr/>
        </p:nvSpPr>
        <p:spPr bwMode="auto">
          <a:xfrm>
            <a:off x="3943815"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 name="Oval 72"/>
          <p:cNvSpPr/>
          <p:nvPr/>
        </p:nvSpPr>
        <p:spPr bwMode="auto">
          <a:xfrm>
            <a:off x="6010502"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Down Arrow 10"/>
          <p:cNvSpPr/>
          <p:nvPr/>
        </p:nvSpPr>
        <p:spPr bwMode="auto">
          <a:xfrm>
            <a:off x="5097678" y="3861058"/>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Down Arrow 77"/>
          <p:cNvSpPr/>
          <p:nvPr/>
        </p:nvSpPr>
        <p:spPr bwMode="auto">
          <a:xfrm>
            <a:off x="6801804" y="3861058"/>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9" name="Group 78"/>
          <p:cNvGrpSpPr/>
          <p:nvPr/>
        </p:nvGrpSpPr>
        <p:grpSpPr>
          <a:xfrm>
            <a:off x="-675178"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7213"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950" y="4834352"/>
            <a:ext cx="1607803" cy="694552"/>
          </a:xfrm>
          <a:prstGeom prst="roundRect">
            <a:avLst/>
          </a:prstGeom>
          <a:ln>
            <a:solidFill>
              <a:schemeClr val="bg2">
                <a:lumMod val="75000"/>
              </a:schemeClr>
            </a:solidFill>
          </a:ln>
        </p:spPr>
      </p:pic>
      <p:sp>
        <p:nvSpPr>
          <p:cNvPr id="113" name="TextBox 112"/>
          <p:cNvSpPr txBox="1"/>
          <p:nvPr/>
        </p:nvSpPr>
        <p:spPr>
          <a:xfrm>
            <a:off x="340615" y="4417606"/>
            <a:ext cx="3635453" cy="590931"/>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6306"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30646" y="3475650"/>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5909"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9" name="Oval 58"/>
          <p:cNvSpPr/>
          <p:nvPr/>
        </p:nvSpPr>
        <p:spPr bwMode="auto">
          <a:xfrm>
            <a:off x="6771780"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6306"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239" y="4836448"/>
            <a:ext cx="1607803" cy="694552"/>
          </a:xfrm>
          <a:prstGeom prst="roundRect">
            <a:avLst/>
          </a:prstGeom>
          <a:ln>
            <a:solidFill>
              <a:schemeClr val="bg2">
                <a:lumMod val="75000"/>
              </a:schemeClr>
            </a:solidFill>
          </a:ln>
        </p:spPr>
      </p:pic>
      <p:grpSp>
        <p:nvGrpSpPr>
          <p:cNvPr id="68" name="Group 67"/>
          <p:cNvGrpSpPr/>
          <p:nvPr/>
        </p:nvGrpSpPr>
        <p:grpSpPr>
          <a:xfrm>
            <a:off x="7875493"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4932" y="285967"/>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5726" y="817214"/>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7158" y="699387"/>
            <a:ext cx="566904" cy="1069389"/>
          </a:xfrm>
          <a:prstGeom prst="rect">
            <a:avLst/>
          </a:prstGeom>
        </p:spPr>
      </p:pic>
      <p:grpSp>
        <p:nvGrpSpPr>
          <p:cNvPr id="5" name="Group 4"/>
          <p:cNvGrpSpPr/>
          <p:nvPr/>
        </p:nvGrpSpPr>
        <p:grpSpPr>
          <a:xfrm>
            <a:off x="6165404"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7212"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10453"/>
            <a:ext cx="10237787" cy="1994392"/>
          </a:xfrm>
        </p:spPr>
        <p:txBody>
          <a:bodyPr/>
          <a:lstStyle/>
          <a:p>
            <a:r>
              <a:rPr lang="en-US" dirty="0"/>
              <a:t>Cloud services: </a:t>
            </a:r>
            <a:r>
              <a:rPr lang="en-US" dirty="0" err="1" smtClean="0"/>
              <a:t>Administración</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Mobile Services</a:t>
            </a:r>
          </a:p>
        </p:txBody>
      </p:sp>
      <p:sp>
        <p:nvSpPr>
          <p:cNvPr id="9" name="Content Placeholder 2"/>
          <p:cNvSpPr txBox="1">
            <a:spLocks/>
          </p:cNvSpPr>
          <p:nvPr/>
        </p:nvSpPr>
        <p:spPr>
          <a:xfrm>
            <a:off x="4688033"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err="1" smtClean="0">
                <a:solidFill>
                  <a:srgbClr val="5F5F5F">
                    <a:alpha val="99000"/>
                  </a:srgbClr>
                </a:solidFill>
                <a:latin typeface="Segoe UI"/>
              </a:rPr>
              <a:t>Construye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fácilmente</a:t>
            </a:r>
            <a:r>
              <a:rPr lang="en-US" sz="2400" dirty="0" smtClean="0">
                <a:solidFill>
                  <a:srgbClr val="5F5F5F">
                    <a:alpha val="99000"/>
                  </a:srgbClr>
                </a:solidFill>
                <a:latin typeface="Segoe UI"/>
              </a:rPr>
              <a:t> </a:t>
            </a:r>
            <a:r>
              <a:rPr lang="en-US" sz="2400" i="1" dirty="0" smtClean="0">
                <a:solidFill>
                  <a:srgbClr val="5F5F5F">
                    <a:alpha val="99000"/>
                  </a:srgbClr>
                </a:solidFill>
                <a:latin typeface="Segoe UI"/>
              </a:rPr>
              <a:t>back-ends</a:t>
            </a:r>
            <a:r>
              <a:rPr lang="en-US" sz="2400" dirty="0" smtClean="0">
                <a:solidFill>
                  <a:srgbClr val="5F5F5F">
                    <a:alpha val="99000"/>
                  </a:srgbClr>
                </a:solidFill>
                <a:latin typeface="Segoe UI"/>
              </a:rPr>
              <a:t> en la </a:t>
            </a:r>
            <a:r>
              <a:rPr lang="en-US" sz="2400" dirty="0" err="1" smtClean="0">
                <a:solidFill>
                  <a:srgbClr val="5F5F5F">
                    <a:alpha val="99000"/>
                  </a:srgbClr>
                </a:solidFill>
                <a:latin typeface="Segoe UI"/>
              </a:rPr>
              <a:t>nube</a:t>
            </a:r>
            <a:endParaRPr lang="en-US" sz="2400" i="1"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Data, </a:t>
            </a:r>
            <a:r>
              <a:rPr lang="en-US" sz="2400" dirty="0" err="1" smtClean="0">
                <a:solidFill>
                  <a:srgbClr val="5F5F5F">
                    <a:alpha val="99000"/>
                  </a:srgbClr>
                </a:solidFill>
                <a:latin typeface="Segoe UI"/>
              </a:rPr>
              <a:t>identidad</a:t>
            </a:r>
            <a:r>
              <a:rPr lang="en-US" sz="2400" dirty="0" smtClean="0">
                <a:solidFill>
                  <a:srgbClr val="5F5F5F">
                    <a:alpha val="99000"/>
                  </a:srgbClr>
                </a:solidFill>
                <a:latin typeface="Segoe UI"/>
              </a:rPr>
              <a:t>, </a:t>
            </a:r>
            <a:r>
              <a:rPr lang="en-US" sz="2400" dirty="0">
                <a:solidFill>
                  <a:srgbClr val="5F5F5F">
                    <a:alpha val="99000"/>
                  </a:srgbClr>
                </a:solidFill>
                <a:latin typeface="Segoe UI"/>
              </a:rPr>
              <a:t>push notifications, </a:t>
            </a:r>
            <a:r>
              <a:rPr lang="en-US" sz="2400" dirty="0" smtClean="0">
                <a:solidFill>
                  <a:srgbClr val="5F5F5F">
                    <a:alpha val="99000"/>
                  </a:srgbClr>
                </a:solidFill>
                <a:latin typeface="Segoe UI"/>
              </a:rPr>
              <a:t>y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Store, Windows Phone, </a:t>
            </a:r>
            <a:r>
              <a:rPr lang="en-US" sz="2400" dirty="0" err="1">
                <a:solidFill>
                  <a:srgbClr val="5F5F5F">
                    <a:alpha val="99000"/>
                  </a:srgbClr>
                </a:solidFill>
                <a:latin typeface="Segoe UI"/>
              </a:rPr>
              <a:t>iOS</a:t>
            </a:r>
            <a:r>
              <a:rPr lang="en-US" sz="2400" dirty="0" smtClean="0">
                <a:solidFill>
                  <a:srgbClr val="5F5F5F">
                    <a:alpha val="99000"/>
                  </a:srgbClr>
                </a:solidFill>
                <a:latin typeface="Segoe UI"/>
              </a:rPr>
              <a:t>, Web </a:t>
            </a:r>
            <a:r>
              <a:rPr lang="en-US" sz="2400" dirty="0">
                <a:solidFill>
                  <a:srgbClr val="5F5F5F">
                    <a:alpha val="99000"/>
                  </a:srgbClr>
                </a:solidFill>
                <a:latin typeface="Segoe UI"/>
              </a:rPr>
              <a:t>and Android</a:t>
            </a: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8550"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399" y="2561417"/>
            <a:ext cx="4762082" cy="1218478"/>
          </a:xfrm>
        </p:spPr>
        <p:txBody>
          <a:bodyPr/>
          <a:lstStyle/>
          <a:p>
            <a:r>
              <a:rPr lang="en-US" sz="4399" dirty="0"/>
              <a:t>Application</a:t>
            </a:r>
            <a:br>
              <a:rPr lang="en-US" sz="4399" dirty="0"/>
            </a:br>
            <a:r>
              <a:rPr lang="en-US" sz="4399" dirty="0"/>
              <a:t>   </a:t>
            </a:r>
            <a:r>
              <a:rPr lang="en-US" sz="4399" dirty="0" smtClean="0"/>
              <a:t>Services</a:t>
            </a:r>
            <a:endParaRPr lang="en-US" sz="4399" dirty="0"/>
          </a:p>
        </p:txBody>
      </p:sp>
      <p:grpSp>
        <p:nvGrpSpPr>
          <p:cNvPr id="37" name="Group 36"/>
          <p:cNvGrpSpPr/>
          <p:nvPr/>
        </p:nvGrpSpPr>
        <p:grpSpPr>
          <a:xfrm>
            <a:off x="8058595" y="4327604"/>
            <a:ext cx="1896063" cy="1772180"/>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1847"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err="1" smtClean="0">
                  <a:gradFill>
                    <a:gsLst>
                      <a:gs pos="0">
                        <a:srgbClr val="FFFFFF"/>
                      </a:gs>
                      <a:gs pos="100000">
                        <a:srgbClr val="FFFFFF"/>
                      </a:gs>
                    </a:gsLst>
                    <a:lin ang="5400000" scaled="0"/>
                  </a:gradFill>
                </a:rPr>
                <a:t>HDInsight</a:t>
              </a:r>
              <a:endParaRPr lang="en-US" sz="2399"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4333" y="2458239"/>
            <a:ext cx="1896063" cy="1772180"/>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smtClean="0">
                  <a:gradFill>
                    <a:gsLst>
                      <a:gs pos="0">
                        <a:srgbClr val="FFFFFF"/>
                      </a:gs>
                      <a:gs pos="100000">
                        <a:srgbClr val="FFFFFF"/>
                      </a:gs>
                    </a:gsLst>
                    <a:lin ang="5400000" scaled="0"/>
                  </a:gradFill>
                </a:rPr>
                <a:t>Cache</a:t>
              </a:r>
              <a:endParaRPr lang="en-US" sz="2399" dirty="0">
                <a:gradFill>
                  <a:gsLst>
                    <a:gs pos="0">
                      <a:srgbClr val="FFFFFF"/>
                    </a:gs>
                    <a:gs pos="100000">
                      <a:srgbClr val="FFFFFF"/>
                    </a:gs>
                  </a:gsLst>
                  <a:lin ang="5400000" scaled="0"/>
                </a:gradFill>
              </a:endParaRP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4389"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7767" y="4309914"/>
            <a:ext cx="1896063" cy="1772180"/>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7704" y="2458239"/>
            <a:ext cx="1896063" cy="1772180"/>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7334"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1973"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4389"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91019" y="2464807"/>
            <a:ext cx="1896063" cy="1772180"/>
            <a:chOff x="5684616" y="2459567"/>
            <a:chExt cx="1896557" cy="1772642"/>
          </a:xfrm>
        </p:grpSpPr>
        <p:sp>
          <p:nvSpPr>
            <p:cNvPr id="20" name="Rectangle 19"/>
            <p:cNvSpPr/>
            <p:nvPr/>
          </p:nvSpPr>
          <p:spPr bwMode="auto">
            <a:xfrm>
              <a:off x="5684616" y="24595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noFill/>
          </p:spPr>
        </p:pic>
      </p:grpSp>
      <p:grpSp>
        <p:nvGrpSpPr>
          <p:cNvPr id="41" name="Group 40"/>
          <p:cNvGrpSpPr/>
          <p:nvPr/>
        </p:nvGrpSpPr>
        <p:grpSpPr>
          <a:xfrm>
            <a:off x="6104714" y="599504"/>
            <a:ext cx="1896063" cy="1772180"/>
            <a:chOff x="6104715" y="598767"/>
            <a:chExt cx="1896557" cy="1772642"/>
          </a:xfrm>
        </p:grpSpPr>
        <p:sp>
          <p:nvSpPr>
            <p:cNvPr id="53" name="Rectangle 52"/>
            <p:cNvSpPr/>
            <p:nvPr/>
          </p:nvSpPr>
          <p:spPr bwMode="auto">
            <a:xfrm>
              <a:off x="6104715"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p:spPr>
        </p:pic>
      </p:grpSp>
      <p:grpSp>
        <p:nvGrpSpPr>
          <p:cNvPr id="39" name="Group 38"/>
          <p:cNvGrpSpPr/>
          <p:nvPr/>
        </p:nvGrpSpPr>
        <p:grpSpPr>
          <a:xfrm>
            <a:off x="4128028" y="599504"/>
            <a:ext cx="1896063" cy="1772180"/>
            <a:chOff x="4127514" y="598767"/>
            <a:chExt cx="1896557" cy="1772642"/>
          </a:xfrm>
        </p:grpSpPr>
        <p:sp>
          <p:nvSpPr>
            <p:cNvPr id="46" name="Rectangle 45"/>
            <p:cNvSpPr/>
            <p:nvPr/>
          </p:nvSpPr>
          <p:spPr bwMode="auto">
            <a:xfrm>
              <a:off x="41275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p:spPr>
        </p:pic>
      </p:grpSp>
      <p:grpSp>
        <p:nvGrpSpPr>
          <p:cNvPr id="44" name="Group 43"/>
          <p:cNvGrpSpPr/>
          <p:nvPr/>
        </p:nvGrpSpPr>
        <p:grpSpPr>
          <a:xfrm>
            <a:off x="6087807" y="4330110"/>
            <a:ext cx="1896063" cy="1772180"/>
            <a:chOff x="6087803" y="4330345"/>
            <a:chExt cx="1896557" cy="1772642"/>
          </a:xfrm>
        </p:grpSpPr>
        <p:sp>
          <p:nvSpPr>
            <p:cNvPr id="42" name="Rectangle 41"/>
            <p:cNvSpPr/>
            <p:nvPr/>
          </p:nvSpPr>
          <p:spPr bwMode="auto">
            <a:xfrm>
              <a:off x="6087803" y="4330345"/>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p:spPr>
        </p:pic>
      </p:grpSp>
      <p:grpSp>
        <p:nvGrpSpPr>
          <p:cNvPr id="43" name="Group 42"/>
          <p:cNvGrpSpPr/>
          <p:nvPr/>
        </p:nvGrpSpPr>
        <p:grpSpPr>
          <a:xfrm>
            <a:off x="8072353"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51343" y="599504"/>
            <a:ext cx="1896063" cy="1772180"/>
            <a:chOff x="2150314" y="598767"/>
            <a:chExt cx="1896557" cy="1772642"/>
          </a:xfrm>
        </p:grpSpPr>
        <p:sp>
          <p:nvSpPr>
            <p:cNvPr id="50" name="Rectangle 49"/>
            <p:cNvSpPr/>
            <p:nvPr/>
          </p:nvSpPr>
          <p:spPr bwMode="auto">
            <a:xfrm>
              <a:off x="21503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7804" y="4666361"/>
            <a:ext cx="842433" cy="842433"/>
          </a:xfrm>
          <a:prstGeom prst="rect">
            <a:avLst/>
          </a:prstGeom>
        </p:spPr>
      </p:pic>
    </p:spTree>
    <p:extLst>
      <p:ext uri="{BB962C8B-B14F-4D97-AF65-F5344CB8AC3E}">
        <p14:creationId xmlns:p14="http://schemas.microsoft.com/office/powerpoint/2010/main" val="56165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0171" y="1314556"/>
            <a:ext cx="6961042" cy="4343400"/>
          </a:xfrm>
          <a:prstGeom prst="rect">
            <a:avLst/>
          </a:prstGeom>
          <a:ln>
            <a:solidFill>
              <a:schemeClr val="bg1">
                <a:lumMod val="50000"/>
              </a:schemeClr>
            </a:solidFill>
          </a:ln>
        </p:spPr>
      </p:pic>
      <p:sp>
        <p:nvSpPr>
          <p:cNvPr id="3" name="Title 1"/>
          <p:cNvSpPr txBox="1">
            <a:spLocks/>
          </p:cNvSpPr>
          <p:nvPr/>
        </p:nvSpPr>
        <p:spPr>
          <a:xfrm>
            <a:off x="8007208" y="3956050"/>
            <a:ext cx="3933825"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dirty="0" smtClean="0"/>
              <a:t>Multiples </a:t>
            </a:r>
            <a:r>
              <a:rPr lang="en-US" sz="6600" dirty="0" err="1" smtClean="0"/>
              <a:t>lenguajes</a:t>
            </a:r>
            <a:endParaRPr lang="en-US" sz="6600" dirty="0"/>
          </a:p>
        </p:txBody>
      </p:sp>
      <p:sp>
        <p:nvSpPr>
          <p:cNvPr id="4" name="Rectangle 3"/>
          <p:cNvSpPr/>
          <p:nvPr/>
        </p:nvSpPr>
        <p:spPr>
          <a:xfrm>
            <a:off x="614236" y="5857103"/>
            <a:ext cx="2952924" cy="369332"/>
          </a:xfrm>
          <a:prstGeom prst="rect">
            <a:avLst/>
          </a:prstGeom>
        </p:spPr>
        <p:txBody>
          <a:bodyPr wrap="none" lIns="0" rIns="0">
            <a:spAutoFit/>
          </a:bodyPr>
          <a:lstStyle/>
          <a:p>
            <a:pPr marL="3175">
              <a:spcAft>
                <a:spcPts val="1200"/>
              </a:spcAft>
            </a:pPr>
            <a:r>
              <a:rPr lang="en-US" sz="1800" dirty="0">
                <a:solidFill>
                  <a:srgbClr val="5F5F5F">
                    <a:alpha val="99000"/>
                  </a:srgbClr>
                </a:solidFill>
                <a:sym typeface="Wingdings" pitchFamily="2" charset="2"/>
              </a:rPr>
              <a:t> </a:t>
            </a:r>
            <a:r>
              <a:rPr lang="en-US" sz="1800" dirty="0">
                <a:solidFill>
                  <a:srgbClr val="5F5F5F">
                    <a:alpha val="99000"/>
                  </a:srgbClr>
                </a:solidFill>
              </a:rPr>
              <a:t>http://WindowsAzure.com</a:t>
            </a: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4237" y="1316737"/>
            <a:ext cx="6948571" cy="4335619"/>
          </a:xfrm>
          <a:prstGeom prst="rect">
            <a:avLst/>
          </a:prstGeom>
          <a:ln>
            <a:solidFill>
              <a:schemeClr val="bg1">
                <a:lumMod val="50000"/>
              </a:schemeClr>
            </a:solidFill>
          </a:ln>
        </p:spPr>
      </p:pic>
      <p:sp>
        <p:nvSpPr>
          <p:cNvPr id="3" name="Title 1"/>
          <p:cNvSpPr txBox="1">
            <a:spLocks/>
          </p:cNvSpPr>
          <p:nvPr/>
        </p:nvSpPr>
        <p:spPr>
          <a:xfrm>
            <a:off x="8007208"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4236" y="5857103"/>
            <a:ext cx="3627788" cy="369332"/>
          </a:xfrm>
          <a:prstGeom prst="rect">
            <a:avLst/>
          </a:prstGeom>
        </p:spPr>
        <p:txBody>
          <a:bodyPr wrap="none" lIns="0" rIns="0">
            <a:spAutoFit/>
          </a:bodyPr>
          <a:lstStyle/>
          <a:p>
            <a:pPr marL="3175">
              <a:spcAft>
                <a:spcPts val="1200"/>
              </a:spcAft>
            </a:pPr>
            <a:r>
              <a:rPr lang="en-US" sz="1800" dirty="0">
                <a:solidFill>
                  <a:srgbClr val="5F5F5F">
                    <a:alpha val="99000"/>
                  </a:srgbClr>
                </a:solidFill>
                <a:sym typeface="Wingdings" pitchFamily="2" charset="2"/>
              </a:rPr>
              <a:t> </a:t>
            </a:r>
            <a:r>
              <a:rPr lang="en-US" sz="1800" dirty="0">
                <a:solidFill>
                  <a:srgbClr val="5F5F5F">
                    <a:alpha val="99000"/>
                  </a:srgbClr>
                </a:solidFill>
              </a:rPr>
              <a:t>http://github.com/windowsazure</a:t>
            </a: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6874"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a:gradFill>
                  <a:gsLst>
                    <a:gs pos="85000">
                      <a:srgbClr val="FFFFFF"/>
                    </a:gs>
                    <a:gs pos="0">
                      <a:srgbClr val="FFFFFF"/>
                    </a:gs>
                  </a:gsLst>
                  <a:lin ang="5400000" scaled="0"/>
                </a:gradFill>
                <a:ea typeface="Segoe UI" pitchFamily="34" charset="0"/>
                <a:cs typeface="Segoe UI" pitchFamily="34" charset="0"/>
              </a:rPr>
              <a:t>DB</a:t>
            </a:r>
          </a:p>
        </p:txBody>
      </p:sp>
      <p:sp>
        <p:nvSpPr>
          <p:cNvPr id="8"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SQL database</a:t>
            </a:r>
          </a:p>
        </p:txBody>
      </p:sp>
      <p:sp>
        <p:nvSpPr>
          <p:cNvPr id="9" name="Content Placeholder 2"/>
          <p:cNvSpPr txBox="1">
            <a:spLocks/>
          </p:cNvSpPr>
          <p:nvPr/>
        </p:nvSpPr>
        <p:spPr>
          <a:xfrm>
            <a:off x="4688033" y="3286126"/>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solidFill>
                  <a:srgbClr val="5F5F5F">
                    <a:alpha val="99000"/>
                  </a:srgbClr>
                </a:solidFill>
                <a:latin typeface="Segoe UI"/>
              </a:rPr>
              <a:t>SQL </a:t>
            </a:r>
            <a:r>
              <a:rPr lang="en-US" sz="2400" dirty="0">
                <a:solidFill>
                  <a:srgbClr val="5F5F5F">
                    <a:alpha val="99000"/>
                  </a:srgbClr>
                </a:solidFill>
                <a:latin typeface="Segoe UI"/>
              </a:rPr>
              <a:t>Server </a:t>
            </a:r>
            <a:r>
              <a:rPr lang="en-US" sz="2400" dirty="0" smtClean="0">
                <a:solidFill>
                  <a:srgbClr val="5F5F5F">
                    <a:alpha val="99000"/>
                  </a:srgbClr>
                </a:solidFill>
                <a:latin typeface="Segoe UI"/>
              </a:rPr>
              <a:t>en la </a:t>
            </a:r>
            <a:r>
              <a:rPr lang="en-US" sz="2400" dirty="0" err="1" smtClean="0">
                <a:solidFill>
                  <a:srgbClr val="5F5F5F">
                    <a:alpha val="99000"/>
                  </a:srgbClr>
                </a:solidFill>
                <a:latin typeface="Segoe UI"/>
              </a:rPr>
              <a:t>Nube</a:t>
            </a:r>
            <a:endParaRPr lang="en-US" sz="2400" dirty="0">
              <a:solidFill>
                <a:srgbClr val="5F5F5F">
                  <a:alpha val="99000"/>
                </a:srgbClr>
              </a:solidFill>
              <a:latin typeface="Segoe UI"/>
            </a:endParaRPr>
          </a:p>
          <a:p>
            <a:pPr marL="3175" indent="0">
              <a:lnSpc>
                <a:spcPct val="100000"/>
              </a:lnSpc>
              <a:buNone/>
            </a:pPr>
            <a:r>
              <a:rPr lang="en-US" sz="2400" dirty="0" smtClean="0">
                <a:solidFill>
                  <a:srgbClr val="5F5F5F">
                    <a:alpha val="99000"/>
                  </a:srgbClr>
                </a:solidFill>
                <a:latin typeface="Segoe UI"/>
              </a:rPr>
              <a:t>Clusters para mayor </a:t>
            </a:r>
            <a:r>
              <a:rPr lang="en-US" sz="2400" dirty="0" err="1" smtClean="0">
                <a:solidFill>
                  <a:srgbClr val="5F5F5F">
                    <a:alpha val="99000"/>
                  </a:srgbClr>
                </a:solidFill>
                <a:latin typeface="Segoe UI"/>
              </a:rPr>
              <a:t>disponibilidad</a:t>
            </a:r>
            <a:endParaRPr lang="en-US" sz="2400" dirty="0" smtClean="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Servicio</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totalmente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administrado</a:t>
            </a:r>
            <a:endParaRPr lang="en-US" sz="2400" dirty="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Soporte</a:t>
            </a:r>
            <a:r>
              <a:rPr lang="en-US" sz="2400" dirty="0" smtClean="0">
                <a:solidFill>
                  <a:srgbClr val="5F5F5F">
                    <a:alpha val="99000"/>
                  </a:srgbClr>
                </a:solidFill>
                <a:latin typeface="Segoe UI"/>
              </a:rPr>
              <a:t> para SQL Reporting</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247" y="1118721"/>
            <a:ext cx="6053963" cy="4875181"/>
          </a:xfrm>
        </p:spPr>
        <p:txBody>
          <a:bodyPr/>
          <a:lstStyle/>
          <a:p>
            <a:r>
              <a:rPr lang="es-AR" sz="4400" dirty="0"/>
              <a:t>Conjunto de servicios que permiten rápidamente construir, desplegar y administrar aplicaciones a través de una red global de </a:t>
            </a:r>
            <a:r>
              <a:rPr lang="es-AR" sz="4400" dirty="0" smtClean="0"/>
              <a:t>centros de datos administrados </a:t>
            </a:r>
            <a:r>
              <a:rPr lang="es-AR" sz="4400" dirty="0"/>
              <a:t>por Microsoft</a:t>
            </a:r>
          </a:p>
        </p:txBody>
      </p:sp>
      <p:sp>
        <p:nvSpPr>
          <p:cNvPr id="18" name="Rounded Rectangle 17"/>
          <p:cNvSpPr/>
          <p:nvPr/>
        </p:nvSpPr>
        <p:spPr bwMode="auto">
          <a:xfrm>
            <a:off x="6573211"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2748" y="5205999"/>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err="1" smtClean="0"/>
              <a:t>Sólido</a:t>
            </a:r>
            <a:endParaRPr lang="en-US" altLang="zh-CN" sz="3600" dirty="0"/>
          </a:p>
        </p:txBody>
      </p:sp>
      <p:sp>
        <p:nvSpPr>
          <p:cNvPr id="29" name="Rounded Rectangle 28"/>
          <p:cNvSpPr/>
          <p:nvPr/>
        </p:nvSpPr>
        <p:spPr bwMode="auto">
          <a:xfrm>
            <a:off x="6573211"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2749" y="3366430"/>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err="1" smtClean="0"/>
              <a:t>Abierto</a:t>
            </a:r>
            <a:endParaRPr lang="en-US" altLang="zh-CN" sz="3600" dirty="0"/>
          </a:p>
        </p:txBody>
      </p:sp>
      <p:sp>
        <p:nvSpPr>
          <p:cNvPr id="30" name="Rounded Rectangle 29"/>
          <p:cNvSpPr/>
          <p:nvPr/>
        </p:nvSpPr>
        <p:spPr bwMode="auto">
          <a:xfrm>
            <a:off x="6573211"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2748" y="1696141"/>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a:t>Flexible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512" y="3215461"/>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5985"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801"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7640" y="2180069"/>
            <a:ext cx="3212327" cy="2909990"/>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Blob storage</a:t>
            </a:r>
          </a:p>
        </p:txBody>
      </p:sp>
      <p:sp>
        <p:nvSpPr>
          <p:cNvPr id="7" name="Content Placeholder 2"/>
          <p:cNvSpPr txBox="1">
            <a:spLocks/>
          </p:cNvSpPr>
          <p:nvPr/>
        </p:nvSpPr>
        <p:spPr>
          <a:xfrm>
            <a:off x="4688032" y="3286125"/>
            <a:ext cx="6819605" cy="162506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solidFill>
                  <a:srgbClr val="5F5F5F">
                    <a:alpha val="99000"/>
                  </a:srgbClr>
                </a:solidFill>
                <a:latin typeface="Segoe UI"/>
              </a:rPr>
              <a:t>Sistema de </a:t>
            </a:r>
            <a:r>
              <a:rPr lang="en-US" sz="2400" dirty="0" err="1" smtClean="0">
                <a:solidFill>
                  <a:srgbClr val="5F5F5F">
                    <a:alpha val="99000"/>
                  </a:srgbClr>
                </a:solidFill>
                <a:latin typeface="Segoe UI"/>
              </a:rPr>
              <a:t>archivos</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alta</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disponibilidad</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seguro</a:t>
            </a:r>
            <a:r>
              <a:rPr lang="en-US" sz="2400" dirty="0" smtClean="0">
                <a:solidFill>
                  <a:srgbClr val="5F5F5F">
                    <a:alpha val="99000"/>
                  </a:srgbClr>
                </a:solidFill>
                <a:latin typeface="Segoe UI"/>
              </a:rPr>
              <a:t> y </a:t>
            </a:r>
            <a:r>
              <a:rPr lang="en-US" sz="2400" dirty="0" err="1" smtClean="0">
                <a:solidFill>
                  <a:srgbClr val="5F5F5F">
                    <a:alpha val="99000"/>
                  </a:srgbClr>
                </a:solidFill>
                <a:latin typeface="Segoe UI"/>
              </a:rPr>
              <a:t>escalable</a:t>
            </a:r>
            <a:endParaRPr lang="en-US" sz="2400" dirty="0" smtClean="0">
              <a:solidFill>
                <a:srgbClr val="5F5F5F">
                  <a:alpha val="99000"/>
                </a:srgbClr>
              </a:solidFill>
              <a:latin typeface="Segoe UI"/>
            </a:endParaRPr>
          </a:p>
          <a:p>
            <a:pPr marL="3175" indent="0">
              <a:lnSpc>
                <a:spcPct val="100000"/>
              </a:lnSpc>
              <a:buNone/>
            </a:pPr>
            <a:r>
              <a:rPr lang="en-US" sz="2400" dirty="0" smtClean="0">
                <a:solidFill>
                  <a:srgbClr val="5F5F5F">
                    <a:alpha val="99000"/>
                  </a:srgbClr>
                </a:solidFill>
                <a:latin typeface="Segoe UI"/>
              </a:rPr>
              <a:t>Blobs </a:t>
            </a:r>
            <a:r>
              <a:rPr lang="en-US" sz="2400" dirty="0" err="1" smtClean="0">
                <a:solidFill>
                  <a:srgbClr val="5F5F5F">
                    <a:alpha val="99000"/>
                  </a:srgbClr>
                </a:solidFill>
                <a:latin typeface="Segoe UI"/>
              </a:rPr>
              <a:t>pueden</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exponerse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publicamente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por</a:t>
            </a:r>
            <a:r>
              <a:rPr lang="en-US" sz="2400" dirty="0" smtClean="0">
                <a:solidFill>
                  <a:srgbClr val="5F5F5F">
                    <a:alpha val="99000"/>
                  </a:srgbClr>
                </a:solidFill>
                <a:latin typeface="Segoe UI"/>
              </a:rPr>
              <a:t> http</a:t>
            </a:r>
          </a:p>
          <a:p>
            <a:pPr marL="3175" indent="0">
              <a:lnSpc>
                <a:spcPct val="100000"/>
              </a:lnSpc>
              <a:buNone/>
            </a:pPr>
            <a:r>
              <a:rPr lang="en-US" sz="2400" dirty="0" smtClean="0">
                <a:solidFill>
                  <a:srgbClr val="5F5F5F">
                    <a:alpha val="99000"/>
                  </a:srgbClr>
                </a:solidFill>
                <a:latin typeface="Segoe UI"/>
              </a:rPr>
              <a:t>Geo-</a:t>
            </a:r>
            <a:r>
              <a:rPr lang="en-US" sz="2400" dirty="0" err="1" smtClean="0">
                <a:solidFill>
                  <a:srgbClr val="5F5F5F">
                    <a:alpha val="99000"/>
                  </a:srgbClr>
                </a:solidFill>
                <a:latin typeface="Segoe UI"/>
              </a:rPr>
              <a:t>replicación</a:t>
            </a:r>
            <a:r>
              <a:rPr lang="en-US" sz="2400" dirty="0" smtClean="0">
                <a:solidFill>
                  <a:srgbClr val="5F5F5F">
                    <a:alpha val="99000"/>
                  </a:srgbClr>
                </a:solidFill>
                <a:latin typeface="Segoe UI"/>
              </a:rPr>
              <a:t> continua a </a:t>
            </a:r>
            <a:r>
              <a:rPr lang="en-US" sz="2400" dirty="0" err="1" smtClean="0">
                <a:solidFill>
                  <a:srgbClr val="5F5F5F">
                    <a:alpha val="99000"/>
                  </a:srgbClr>
                </a:solidFill>
                <a:latin typeface="Segoe UI"/>
              </a:rPr>
              <a:t>través</a:t>
            </a:r>
            <a:r>
              <a:rPr lang="en-US" sz="2400" dirty="0" smtClean="0">
                <a:solidFill>
                  <a:srgbClr val="5F5F5F">
                    <a:alpha val="99000"/>
                  </a:srgbClr>
                </a:solidFill>
                <a:latin typeface="Segoe UI"/>
              </a:rPr>
              <a:t> de los datacenters</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90309" y="2334640"/>
            <a:ext cx="3055556" cy="3055556"/>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Cache</a:t>
            </a:r>
          </a:p>
        </p:txBody>
      </p:sp>
      <p:sp>
        <p:nvSpPr>
          <p:cNvPr id="6" name="Content Placeholder 2"/>
          <p:cNvSpPr txBox="1">
            <a:spLocks/>
          </p:cNvSpPr>
          <p:nvPr/>
        </p:nvSpPr>
        <p:spPr>
          <a:xfrm>
            <a:off x="4688033" y="3286126"/>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solidFill>
                  <a:srgbClr val="5F5F5F">
                    <a:alpha val="99000"/>
                  </a:srgbClr>
                </a:solidFill>
                <a:latin typeface="Segoe UI"/>
              </a:rPr>
              <a:t>Cache </a:t>
            </a:r>
            <a:r>
              <a:rPr lang="en-US" sz="2400" dirty="0" err="1" smtClean="0">
                <a:solidFill>
                  <a:srgbClr val="5F5F5F">
                    <a:alpha val="99000"/>
                  </a:srgbClr>
                </a:solidFill>
                <a:latin typeface="Segoe UI"/>
              </a:rPr>
              <a:t>distribuido</a:t>
            </a:r>
            <a:r>
              <a:rPr lang="en-US" sz="2400" dirty="0" smtClean="0">
                <a:solidFill>
                  <a:srgbClr val="5F5F5F">
                    <a:alpha val="99000"/>
                  </a:srgbClr>
                </a:solidFill>
                <a:latin typeface="Segoe UI"/>
              </a:rPr>
              <a:t> en </a:t>
            </a:r>
            <a:r>
              <a:rPr lang="en-US" sz="2400" dirty="0" err="1" smtClean="0">
                <a:solidFill>
                  <a:srgbClr val="5F5F5F">
                    <a:alpha val="99000"/>
                  </a:srgbClr>
                </a:solidFill>
                <a:latin typeface="Segoe UI"/>
              </a:rPr>
              <a:t>memoria</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baja</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latencia</a:t>
            </a:r>
            <a:endParaRPr lang="en-US" sz="2400" dirty="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Tamaño</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crece</a:t>
            </a:r>
            <a:r>
              <a:rPr lang="en-US" sz="2400" dirty="0" smtClean="0">
                <a:solidFill>
                  <a:srgbClr val="5F5F5F">
                    <a:alpha val="99000"/>
                  </a:srgbClr>
                </a:solidFill>
                <a:latin typeface="Segoe UI"/>
              </a:rPr>
              <a:t> en forma </a:t>
            </a:r>
            <a:r>
              <a:rPr lang="en-US" sz="2400" dirty="0" err="1" smtClean="0">
                <a:solidFill>
                  <a:srgbClr val="5F5F5F">
                    <a:alpha val="99000"/>
                  </a:srgbClr>
                </a:solidFill>
                <a:latin typeface="Segoe UI"/>
              </a:rPr>
              <a:t>dinámica</a:t>
            </a:r>
            <a:endParaRPr lang="en-US" sz="2400" dirty="0" smtClean="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Soporte</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alta</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disponibilidad</a:t>
            </a:r>
            <a:endParaRPr lang="en-US" sz="2400" dirty="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Soporte</a:t>
            </a:r>
            <a:r>
              <a:rPr lang="en-US" sz="2400" dirty="0" smtClean="0">
                <a:solidFill>
                  <a:srgbClr val="5F5F5F">
                    <a:alpha val="99000"/>
                  </a:srgbClr>
                </a:solidFill>
                <a:latin typeface="Segoe UI"/>
              </a:rPr>
              <a:t> del </a:t>
            </a:r>
            <a:r>
              <a:rPr lang="en-US" sz="2400" dirty="0" err="1" smtClean="0">
                <a:solidFill>
                  <a:srgbClr val="5F5F5F">
                    <a:alpha val="99000"/>
                  </a:srgbClr>
                </a:solidFill>
                <a:latin typeface="Segoe UI"/>
              </a:rPr>
              <a:t>protocolo</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Memcached</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9730" y="2463806"/>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24" name="Group 23"/>
          <p:cNvGrpSpPr/>
          <p:nvPr/>
        </p:nvGrpSpPr>
        <p:grpSpPr>
          <a:xfrm>
            <a:off x="1447801"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10001"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7775"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9975"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7801"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grpSp>
        <p:nvGrpSpPr>
          <p:cNvPr id="29" name="Group 28"/>
          <p:cNvGrpSpPr/>
          <p:nvPr/>
        </p:nvGrpSpPr>
        <p:grpSpPr>
          <a:xfrm>
            <a:off x="1604626"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5604" y="3623108"/>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 name="TextBox 124"/>
          <p:cNvSpPr txBox="1"/>
          <p:nvPr/>
        </p:nvSpPr>
        <p:spPr>
          <a:xfrm>
            <a:off x="1459729" y="4561094"/>
            <a:ext cx="5340302" cy="393954"/>
          </a:xfrm>
          <a:prstGeom prst="rect">
            <a:avLst/>
          </a:prstGeom>
          <a:noFill/>
        </p:spPr>
        <p:txBody>
          <a:bodyPr wrap="square" lIns="0" tIns="0" rIns="0" bIns="0" rtlCol="0">
            <a:spAutoFit/>
          </a:bodyPr>
          <a:lstStyle/>
          <a:p>
            <a:pPr>
              <a:lnSpc>
                <a:spcPct val="80000"/>
              </a:lnSpc>
              <a:buSzPct val="80000"/>
            </a:pPr>
            <a:r>
              <a:rPr lang="en-US" sz="3200" dirty="0">
                <a:solidFill>
                  <a:srgbClr val="5F5F5F">
                    <a:alpha val="99000"/>
                  </a:srgbClr>
                </a:solidFill>
                <a:latin typeface="Segoe UI Light"/>
              </a:rPr>
              <a:t>1.2GB </a:t>
            </a:r>
            <a:r>
              <a:rPr lang="en-US" sz="3200" dirty="0" smtClean="0">
                <a:solidFill>
                  <a:srgbClr val="5F5F5F">
                    <a:alpha val="99000"/>
                  </a:srgbClr>
                </a:solidFill>
                <a:latin typeface="Segoe UI Light"/>
              </a:rPr>
              <a:t>Cache </a:t>
            </a:r>
            <a:r>
              <a:rPr lang="en-US" sz="3200" dirty="0" err="1" smtClean="0">
                <a:solidFill>
                  <a:srgbClr val="5F5F5F">
                    <a:alpha val="99000"/>
                  </a:srgbClr>
                </a:solidFill>
                <a:latin typeface="Segoe UI Light"/>
              </a:rPr>
              <a:t>Distribuido</a:t>
            </a:r>
            <a:endParaRPr lang="en-US" sz="3200" dirty="0">
              <a:solidFill>
                <a:srgbClr val="5F5F5F">
                  <a:alpha val="99000"/>
                </a:srgbClr>
              </a:solidFill>
              <a:latin typeface="Segoe UI Light"/>
            </a:endParaRPr>
          </a:p>
        </p:txBody>
      </p:sp>
      <p:sp>
        <p:nvSpPr>
          <p:cNvPr id="31" name="Title 3"/>
          <p:cNvSpPr txBox="1">
            <a:spLocks/>
          </p:cNvSpPr>
          <p:nvPr/>
        </p:nvSpPr>
        <p:spPr>
          <a:xfrm>
            <a:off x="520701" y="402777"/>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a:solidFill>
                  <a:srgbClr val="FFFFFF"/>
                </a:solidFill>
              </a:rPr>
              <a:t>distributed cache</a:t>
            </a: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5878"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p:nvGrpSpPr>
        <p:grpSpPr>
          <a:xfrm>
            <a:off x="2596243"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6137" y="473503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24GB </a:t>
            </a:r>
            <a:r>
              <a:rPr lang="en-US" sz="3200" dirty="0" smtClean="0">
                <a:solidFill>
                  <a:srgbClr val="5F5F5F">
                    <a:alpha val="99000"/>
                  </a:srgbClr>
                </a:solidFill>
                <a:latin typeface="Segoe UI Light"/>
              </a:rPr>
              <a:t>Cache </a:t>
            </a:r>
            <a:r>
              <a:rPr lang="en-US" sz="3200" dirty="0" err="1" smtClean="0">
                <a:solidFill>
                  <a:srgbClr val="5F5F5F">
                    <a:alpha val="99000"/>
                  </a:srgbClr>
                </a:solidFill>
                <a:latin typeface="Segoe UI Light"/>
              </a:rPr>
              <a:t>Distribuido</a:t>
            </a:r>
            <a:endParaRPr lang="en-US" sz="3200" dirty="0">
              <a:solidFill>
                <a:srgbClr val="5F5F5F">
                  <a:alpha val="99000"/>
                </a:srgbClr>
              </a:solidFill>
              <a:latin typeface="Segoe UI Light"/>
            </a:endParaRPr>
          </a:p>
        </p:txBody>
      </p:sp>
      <p:sp>
        <p:nvSpPr>
          <p:cNvPr id="86" name="TextBox 85"/>
          <p:cNvSpPr txBox="1"/>
          <p:nvPr/>
        </p:nvSpPr>
        <p:spPr>
          <a:xfrm>
            <a:off x="1459730"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7801"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10001"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7775"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9975"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4363"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6" name="Group 15"/>
          <p:cNvGrpSpPr/>
          <p:nvPr/>
        </p:nvGrpSpPr>
        <p:grpSpPr>
          <a:xfrm>
            <a:off x="6156563"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1818"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5F5F5F">
                        <a:alpha val="99000"/>
                      </a:srgbClr>
                    </a:solidFill>
                    <a:latin typeface="Segoe UI Light" pitchFamily="34" charset="0"/>
                  </a:rPr>
                  <a:t>2</a:t>
                </a: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5878"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p:nvGrpSpPr>
        <p:grpSpPr>
          <a:xfrm>
            <a:off x="2596243"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6137" y="4735036"/>
            <a:ext cx="5340302" cy="393954"/>
          </a:xfrm>
          <a:prstGeom prst="rect">
            <a:avLst/>
          </a:prstGeom>
          <a:noFill/>
        </p:spPr>
        <p:txBody>
          <a:bodyPr wrap="square" lIns="0" tIns="0" rIns="0" bIns="0" rtlCol="0">
            <a:spAutoFit/>
          </a:bodyPr>
          <a:lstStyle/>
          <a:p>
            <a:pPr algn="ctr">
              <a:lnSpc>
                <a:spcPct val="80000"/>
              </a:lnSpc>
              <a:buSzPct val="80000"/>
            </a:pPr>
            <a:r>
              <a:rPr lang="en-US" sz="3200" dirty="0">
                <a:gradFill>
                  <a:gsLst>
                    <a:gs pos="0">
                      <a:srgbClr val="FFFFFF"/>
                    </a:gs>
                    <a:gs pos="100000">
                      <a:srgbClr val="FFFFFF"/>
                    </a:gs>
                  </a:gsLst>
                  <a:lin ang="5400000" scaled="0"/>
                </a:gradFill>
              </a:rPr>
              <a:t>24GB Distributed Cache</a:t>
            </a:r>
          </a:p>
        </p:txBody>
      </p:sp>
      <p:sp>
        <p:nvSpPr>
          <p:cNvPr id="86" name="TextBox 85"/>
          <p:cNvSpPr txBox="1"/>
          <p:nvPr/>
        </p:nvSpPr>
        <p:spPr>
          <a:xfrm>
            <a:off x="1459730"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7801"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10001"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7775"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9975"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4363"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6" name="Group 15"/>
          <p:cNvGrpSpPr/>
          <p:nvPr/>
        </p:nvGrpSpPr>
        <p:grpSpPr>
          <a:xfrm>
            <a:off x="6156563"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1818"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a:solidFill>
                    <a:srgbClr val="5F5F5F">
                      <a:alpha val="99000"/>
                    </a:srgbClr>
                  </a:solidFill>
                  <a:latin typeface="Segoe UI Light" pitchFamily="34" charset="0"/>
                </a:rPr>
                <a:t>4</a:t>
              </a: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37" name="Group 36"/>
          <p:cNvGrpSpPr/>
          <p:nvPr/>
        </p:nvGrpSpPr>
        <p:grpSpPr>
          <a:xfrm>
            <a:off x="1416979"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42" name="Group 41"/>
          <p:cNvGrpSpPr/>
          <p:nvPr/>
        </p:nvGrpSpPr>
        <p:grpSpPr>
          <a:xfrm>
            <a:off x="8518135"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4427"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a:t>
            </a:r>
            <a:r>
              <a:rPr lang="en-US" sz="3200" dirty="0" smtClean="0">
                <a:solidFill>
                  <a:srgbClr val="5F5F5F">
                    <a:alpha val="99000"/>
                  </a:srgbClr>
                </a:solidFill>
                <a:latin typeface="Segoe UI Light"/>
              </a:rPr>
              <a:t>Cache </a:t>
            </a:r>
            <a:r>
              <a:rPr lang="en-US" sz="3200" dirty="0" err="1" smtClean="0">
                <a:solidFill>
                  <a:srgbClr val="5F5F5F">
                    <a:alpha val="99000"/>
                  </a:srgbClr>
                </a:solidFill>
                <a:latin typeface="Segoe UI Light"/>
              </a:rPr>
              <a:t>Distribuido</a:t>
            </a:r>
            <a:endParaRPr lang="en-US" sz="3200" dirty="0">
              <a:solidFill>
                <a:srgbClr val="5F5F5F">
                  <a:alpha val="99000"/>
                </a:srgbClr>
              </a:solidFill>
              <a:latin typeface="Segoe UI Light"/>
            </a:endParaRPr>
          </a:p>
        </p:txBody>
      </p:sp>
      <p:sp>
        <p:nvSpPr>
          <p:cNvPr id="48" name="Rectangle 47"/>
          <p:cNvSpPr/>
          <p:nvPr/>
        </p:nvSpPr>
        <p:spPr bwMode="auto">
          <a:xfrm>
            <a:off x="5239679"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3438" y="1958785"/>
            <a:ext cx="3208438" cy="3208438"/>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err="1" smtClean="0">
                <a:solidFill>
                  <a:srgbClr val="5F5F5F">
                    <a:alpha val="99000"/>
                  </a:srgbClr>
                </a:solidFill>
              </a:rPr>
              <a:t>Identidad</a:t>
            </a:r>
            <a:endParaRPr dirty="0">
              <a:solidFill>
                <a:srgbClr val="5F5F5F">
                  <a:alpha val="99000"/>
                </a:srgbClr>
              </a:solidFill>
            </a:endParaRPr>
          </a:p>
        </p:txBody>
      </p:sp>
      <p:sp>
        <p:nvSpPr>
          <p:cNvPr id="7" name="Content Placeholder 2"/>
          <p:cNvSpPr txBox="1">
            <a:spLocks/>
          </p:cNvSpPr>
          <p:nvPr/>
        </p:nvSpPr>
        <p:spPr>
          <a:xfrm>
            <a:off x="4688033" y="3286126"/>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solidFill>
                  <a:srgbClr val="5F5F5F">
                    <a:alpha val="99000"/>
                  </a:srgbClr>
                </a:solidFill>
                <a:latin typeface="Segoe UI"/>
              </a:rPr>
              <a:t>Se </a:t>
            </a:r>
            <a:r>
              <a:rPr lang="en-US" sz="2400" dirty="0" err="1" smtClean="0">
                <a:solidFill>
                  <a:srgbClr val="5F5F5F">
                    <a:alpha val="99000"/>
                  </a:srgbClr>
                </a:solidFill>
                <a:latin typeface="Segoe UI"/>
              </a:rPr>
              <a:t>integra</a:t>
            </a:r>
            <a:r>
              <a:rPr lang="en-US" sz="2400" dirty="0" smtClean="0">
                <a:solidFill>
                  <a:srgbClr val="5F5F5F">
                    <a:alpha val="99000"/>
                  </a:srgbClr>
                </a:solidFill>
                <a:latin typeface="Segoe UI"/>
              </a:rPr>
              <a:t> con </a:t>
            </a:r>
            <a:r>
              <a:rPr lang="en-US" sz="2400" i="1" dirty="0" smtClean="0">
                <a:solidFill>
                  <a:srgbClr val="5F5F5F">
                    <a:alpha val="99000"/>
                  </a:srgbClr>
                </a:solidFill>
                <a:latin typeface="Segoe UI"/>
              </a:rPr>
              <a:t>enterprise </a:t>
            </a:r>
            <a:r>
              <a:rPr lang="en-US" sz="2400" i="1" dirty="0">
                <a:solidFill>
                  <a:srgbClr val="5F5F5F">
                    <a:alpha val="99000"/>
                  </a:srgbClr>
                </a:solidFill>
                <a:latin typeface="Segoe UI"/>
              </a:rPr>
              <a:t>identity</a:t>
            </a:r>
          </a:p>
          <a:p>
            <a:pPr marL="3175" indent="0">
              <a:lnSpc>
                <a:spcPct val="100000"/>
              </a:lnSpc>
              <a:buNone/>
            </a:pPr>
            <a:r>
              <a:rPr lang="en-US" sz="2400" dirty="0" err="1" smtClean="0">
                <a:solidFill>
                  <a:srgbClr val="5F5F5F">
                    <a:alpha val="99000"/>
                  </a:srgbClr>
                </a:solidFill>
                <a:latin typeface="Segoe UI"/>
              </a:rPr>
              <a:t>Habilita</a:t>
            </a:r>
            <a:r>
              <a:rPr lang="en-US" sz="2400" dirty="0" smtClean="0">
                <a:solidFill>
                  <a:srgbClr val="5F5F5F">
                    <a:alpha val="99000"/>
                  </a:srgbClr>
                </a:solidFill>
                <a:latin typeface="Segoe UI"/>
              </a:rPr>
              <a:t> single </a:t>
            </a:r>
            <a:r>
              <a:rPr lang="en-US" sz="2400" dirty="0">
                <a:solidFill>
                  <a:srgbClr val="5F5F5F">
                    <a:alpha val="99000"/>
                  </a:srgbClr>
                </a:solidFill>
                <a:latin typeface="Segoe UI"/>
              </a:rPr>
              <a:t>sign-on </a:t>
            </a:r>
            <a:r>
              <a:rPr lang="en-US" sz="2400" dirty="0" err="1" smtClean="0">
                <a:solidFill>
                  <a:srgbClr val="5F5F5F">
                    <a:alpha val="99000"/>
                  </a:srgbClr>
                </a:solidFill>
                <a:latin typeface="Segoe UI"/>
              </a:rPr>
              <a:t>dentro</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tus</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aplicaciones</a:t>
            </a:r>
            <a:endParaRPr lang="en-US" sz="2400" dirty="0" smtClean="0">
              <a:solidFill>
                <a:srgbClr val="5F5F5F">
                  <a:alpha val="99000"/>
                </a:srgbClr>
              </a:solidFill>
              <a:latin typeface="Segoe UI"/>
            </a:endParaRPr>
          </a:p>
          <a:p>
            <a:pPr marL="3175" indent="0">
              <a:lnSpc>
                <a:spcPct val="100000"/>
              </a:lnSpc>
              <a:buNone/>
            </a:pPr>
            <a:r>
              <a:rPr lang="en-US" sz="2400" dirty="0" smtClean="0">
                <a:solidFill>
                  <a:srgbClr val="5F5F5F">
                    <a:alpha val="99000"/>
                  </a:srgbClr>
                </a:solidFill>
                <a:latin typeface="Segoe UI"/>
              </a:rPr>
              <a:t>Enterprise </a:t>
            </a:r>
            <a:r>
              <a:rPr lang="en-US" sz="2400" dirty="0">
                <a:solidFill>
                  <a:srgbClr val="5F5F5F">
                    <a:alpha val="99000"/>
                  </a:srgbClr>
                </a:solidFill>
                <a:latin typeface="Segoe UI"/>
              </a:rPr>
              <a:t>Graph REST </a:t>
            </a:r>
            <a:r>
              <a:rPr lang="en-US" sz="2400" dirty="0" smtClean="0">
                <a:solidFill>
                  <a:srgbClr val="5F5F5F">
                    <a:alpha val="99000"/>
                  </a:srgbClr>
                </a:solidFill>
                <a:latin typeface="Segoe UI"/>
              </a:rPr>
              <a:t>API</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061" y="2060513"/>
            <a:ext cx="2892488" cy="2892488"/>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Service bus</a:t>
            </a:r>
          </a:p>
        </p:txBody>
      </p:sp>
      <p:sp>
        <p:nvSpPr>
          <p:cNvPr id="7" name="Content Placeholder 2"/>
          <p:cNvSpPr txBox="1">
            <a:spLocks/>
          </p:cNvSpPr>
          <p:nvPr/>
        </p:nvSpPr>
        <p:spPr>
          <a:xfrm>
            <a:off x="4688033"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err="1" smtClean="0">
                <a:solidFill>
                  <a:srgbClr val="5F5F5F">
                    <a:alpha val="99000"/>
                  </a:srgbClr>
                </a:solidFill>
                <a:latin typeface="Segoe UI"/>
              </a:rPr>
              <a:t>Mensajería</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segura</a:t>
            </a:r>
            <a:r>
              <a:rPr lang="en-US" sz="2400" dirty="0" smtClean="0">
                <a:solidFill>
                  <a:srgbClr val="5F5F5F">
                    <a:alpha val="99000"/>
                  </a:srgbClr>
                </a:solidFill>
                <a:latin typeface="Segoe UI"/>
              </a:rPr>
              <a:t> con </a:t>
            </a:r>
            <a:r>
              <a:rPr lang="en-US" sz="2400" dirty="0" err="1" smtClean="0">
                <a:solidFill>
                  <a:srgbClr val="5F5F5F">
                    <a:alpha val="99000"/>
                  </a:srgbClr>
                </a:solidFill>
                <a:latin typeface="Segoe UI"/>
              </a:rPr>
              <a:t>capacidad</a:t>
            </a:r>
            <a:r>
              <a:rPr lang="en-US" sz="2400" dirty="0" smtClean="0">
                <a:solidFill>
                  <a:srgbClr val="5F5F5F">
                    <a:alpha val="99000"/>
                  </a:srgbClr>
                </a:solidFill>
                <a:latin typeface="Segoe UI"/>
              </a:rPr>
              <a:t> de </a:t>
            </a:r>
            <a:r>
              <a:rPr lang="en-US" sz="2400" i="1" dirty="0" smtClean="0">
                <a:solidFill>
                  <a:srgbClr val="5F5F5F">
                    <a:alpha val="99000"/>
                  </a:srgbClr>
                </a:solidFill>
                <a:latin typeface="Segoe UI"/>
              </a:rPr>
              <a:t>relay</a:t>
            </a:r>
            <a:endParaRPr lang="en-US" sz="2400" dirty="0" smtClean="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Fácilmente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construye</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aplicaciones</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híbridas</a:t>
            </a:r>
            <a:endParaRPr lang="en-US" sz="2400" dirty="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Soluciones</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bajo</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acoplamiento</a:t>
            </a:r>
            <a:endParaRPr lang="en-US" sz="2400" dirty="0">
              <a:solidFill>
                <a:srgbClr val="5F5F5F">
                  <a:alpha val="99000"/>
                </a:srgbClr>
              </a:solidFill>
              <a:latin typeface="Segoe UI"/>
            </a:endParaRP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5414"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Windows Azure</a:t>
              </a: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Service bus relay</a:t>
                </a: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a:gradFill>
                    <a:gsLst>
                      <a:gs pos="0">
                        <a:srgbClr val="FFFFFF"/>
                      </a:gs>
                      <a:gs pos="100000">
                        <a:srgbClr val="FFFFFF"/>
                      </a:gs>
                    </a:gsLst>
                    <a:lin ang="5400000" scaled="0"/>
                  </a:gradFill>
                </a:rPr>
                <a:t>	</a:t>
              </a:r>
              <a:r>
                <a:rPr lang="en-US" dirty="0" err="1" smtClean="0">
                  <a:gradFill>
                    <a:gsLst>
                      <a:gs pos="0">
                        <a:srgbClr val="FFFFFF"/>
                      </a:gs>
                      <a:gs pos="100000">
                        <a:srgbClr val="FFFFFF"/>
                      </a:gs>
                    </a:gsLst>
                    <a:lin ang="5400000" scaled="0"/>
                  </a:gradFill>
                </a:rPr>
                <a:t>Aplicación</a:t>
              </a:r>
              <a:r>
                <a:rPr lang="en-US" dirty="0" smtClean="0">
                  <a:gradFill>
                    <a:gsLst>
                      <a:gs pos="0">
                        <a:srgbClr val="FFFFFF"/>
                      </a:gs>
                      <a:gs pos="100000">
                        <a:srgbClr val="FFFFFF"/>
                      </a:gs>
                    </a:gsLst>
                    <a:lin ang="5400000" scaled="0"/>
                  </a:gradFill>
                </a:rPr>
                <a:t> en la </a:t>
              </a:r>
              <a:r>
                <a:rPr lang="en-US" dirty="0" err="1" smtClean="0">
                  <a:gradFill>
                    <a:gsLst>
                      <a:gs pos="0">
                        <a:srgbClr val="FFFFFF"/>
                      </a:gs>
                      <a:gs pos="100000">
                        <a:srgbClr val="FFFFFF"/>
                      </a:gs>
                    </a:gsLst>
                    <a:lin ang="5400000" scaled="0"/>
                  </a:gradFill>
                </a:rPr>
                <a:t>Nube</a:t>
              </a:r>
              <a:endParaRPr lang="en-US" dirty="0">
                <a:gradFill>
                  <a:gsLst>
                    <a:gs pos="0">
                      <a:srgbClr val="FFFFFF"/>
                    </a:gs>
                    <a:gs pos="100000">
                      <a:srgbClr val="FFFFFF"/>
                    </a:gs>
                  </a:gsLst>
                  <a:lin ang="5400000" scaled="0"/>
                </a:gradFill>
              </a:endParaRPr>
            </a:p>
          </p:txBody>
        </p:sp>
      </p:grpSp>
      <p:sp>
        <p:nvSpPr>
          <p:cNvPr id="42" name="Down Arrow 41"/>
          <p:cNvSpPr/>
          <p:nvPr/>
        </p:nvSpPr>
        <p:spPr bwMode="auto">
          <a:xfrm rot="16200000">
            <a:off x="3379385" y="1217048"/>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 name="Group 4"/>
          <p:cNvGrpSpPr/>
          <p:nvPr/>
        </p:nvGrpSpPr>
        <p:grpSpPr>
          <a:xfrm>
            <a:off x="4368688" y="3379210"/>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a:gradFill>
                    <a:gsLst>
                      <a:gs pos="0">
                        <a:srgbClr val="FFFFFF"/>
                      </a:gs>
                      <a:gs pos="100000">
                        <a:srgbClr val="FFFFFF"/>
                      </a:gs>
                    </a:gsLst>
                    <a:lin ang="5400000" scaled="0"/>
                  </a:gradFill>
                </a:rPr>
                <a:t>Internet</a:t>
              </a:r>
            </a:p>
          </p:txBody>
        </p:sp>
      </p:grpSp>
      <p:sp>
        <p:nvSpPr>
          <p:cNvPr id="27" name="Down Arrow 26"/>
          <p:cNvSpPr/>
          <p:nvPr/>
        </p:nvSpPr>
        <p:spPr bwMode="auto">
          <a:xfrm rot="16200000">
            <a:off x="6723699"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Down Arrow 28"/>
          <p:cNvSpPr/>
          <p:nvPr/>
        </p:nvSpPr>
        <p:spPr bwMode="auto">
          <a:xfrm rot="10800000">
            <a:off x="9987539"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 name="Group 1"/>
          <p:cNvGrpSpPr/>
          <p:nvPr/>
        </p:nvGrpSpPr>
        <p:grpSpPr>
          <a:xfrm>
            <a:off x="3935414"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a:gradFill>
                      <a:gsLst>
                        <a:gs pos="0">
                          <a:srgbClr val="FFFFFF"/>
                        </a:gs>
                        <a:gs pos="100000">
                          <a:srgbClr val="FFFFFF"/>
                        </a:gs>
                      </a:gsLst>
                      <a:lin ang="5400000" scaled="0"/>
                    </a:gradFill>
                  </a:rPr>
                  <a:t>App </a:t>
                </a:r>
                <a:r>
                  <a:rPr lang="en-US" dirty="0" err="1" smtClean="0">
                    <a:gradFill>
                      <a:gsLst>
                        <a:gs pos="0">
                          <a:srgbClr val="FFFFFF"/>
                        </a:gs>
                        <a:gs pos="100000">
                          <a:srgbClr val="FFFFFF"/>
                        </a:gs>
                      </a:gsLst>
                      <a:lin ang="5400000" scaled="0"/>
                    </a:gradFill>
                  </a:rPr>
                  <a:t>detrás</a:t>
                </a:r>
                <a:r>
                  <a:rPr lang="en-US" dirty="0" smtClean="0">
                    <a:gradFill>
                      <a:gsLst>
                        <a:gs pos="0">
                          <a:srgbClr val="FFFFFF"/>
                        </a:gs>
                        <a:gs pos="100000">
                          <a:srgbClr val="FFFFFF"/>
                        </a:gs>
                      </a:gsLst>
                      <a:lin ang="5400000" scaled="0"/>
                    </a:gradFill>
                  </a:rPr>
                  <a:t> del</a:t>
                </a:r>
                <a:r>
                  <a:rPr lang="en-US" dirty="0">
                    <a:gradFill>
                      <a:gsLst>
                        <a:gs pos="0">
                          <a:srgbClr val="FFFFFF"/>
                        </a:gs>
                        <a:gs pos="100000">
                          <a:srgbClr val="FFFFFF"/>
                        </a:gs>
                      </a:gsLst>
                      <a:lin ang="5400000" scaled="0"/>
                    </a:gradFill>
                  </a:rPr>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firewall</a:t>
                </a: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7376"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399" y="2561417"/>
            <a:ext cx="4762082" cy="1218478"/>
          </a:xfrm>
        </p:spPr>
        <p:txBody>
          <a:bodyPr/>
          <a:lstStyle/>
          <a:p>
            <a:r>
              <a:rPr lang="en-US" sz="4399" dirty="0"/>
              <a:t>Application</a:t>
            </a:r>
            <a:br>
              <a:rPr lang="en-US" sz="4399" dirty="0"/>
            </a:br>
            <a:r>
              <a:rPr lang="en-US" sz="4399" dirty="0" smtClean="0"/>
              <a:t>   Services</a:t>
            </a:r>
            <a:endParaRPr lang="en-US" sz="4399" dirty="0"/>
          </a:p>
        </p:txBody>
      </p:sp>
      <p:grpSp>
        <p:nvGrpSpPr>
          <p:cNvPr id="37" name="Group 36"/>
          <p:cNvGrpSpPr/>
          <p:nvPr/>
        </p:nvGrpSpPr>
        <p:grpSpPr>
          <a:xfrm>
            <a:off x="8058595" y="4327604"/>
            <a:ext cx="1896063" cy="1772180"/>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1847"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err="1" smtClean="0">
                  <a:gradFill>
                    <a:gsLst>
                      <a:gs pos="0">
                        <a:srgbClr val="FFFFFF"/>
                      </a:gs>
                      <a:gs pos="100000">
                        <a:srgbClr val="FFFFFF"/>
                      </a:gs>
                    </a:gsLst>
                    <a:lin ang="5400000" scaled="0"/>
                  </a:gradFill>
                </a:rPr>
                <a:t>HDInsight</a:t>
              </a:r>
              <a:endParaRPr lang="en-US" sz="2399"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4333" y="2458239"/>
            <a:ext cx="1896063" cy="1772180"/>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smtClean="0">
                  <a:gradFill>
                    <a:gsLst>
                      <a:gs pos="0">
                        <a:srgbClr val="FFFFFF"/>
                      </a:gs>
                      <a:gs pos="100000">
                        <a:srgbClr val="FFFFFF"/>
                      </a:gs>
                    </a:gsLst>
                    <a:lin ang="5400000" scaled="0"/>
                  </a:gradFill>
                </a:rPr>
                <a:t>Cache</a:t>
              </a:r>
              <a:endParaRPr lang="en-US" sz="2399" dirty="0">
                <a:gradFill>
                  <a:gsLst>
                    <a:gs pos="0">
                      <a:srgbClr val="FFFFFF"/>
                    </a:gs>
                    <a:gs pos="100000">
                      <a:srgbClr val="FFFFFF"/>
                    </a:gs>
                  </a:gsLst>
                  <a:lin ang="5400000" scaled="0"/>
                </a:gradFill>
              </a:endParaRP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4389"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7767" y="4309914"/>
            <a:ext cx="1896063" cy="1772180"/>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7704" y="2458239"/>
            <a:ext cx="1896063" cy="1772180"/>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7334"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1973"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4389"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91019" y="2464807"/>
            <a:ext cx="1896063" cy="1772180"/>
            <a:chOff x="5684616" y="2459567"/>
            <a:chExt cx="1896557" cy="1772642"/>
          </a:xfrm>
        </p:grpSpPr>
        <p:sp>
          <p:nvSpPr>
            <p:cNvPr id="20" name="Rectangle 19"/>
            <p:cNvSpPr/>
            <p:nvPr/>
          </p:nvSpPr>
          <p:spPr bwMode="auto">
            <a:xfrm>
              <a:off x="5684616" y="24595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noFill/>
          </p:spPr>
        </p:pic>
      </p:grpSp>
      <p:grpSp>
        <p:nvGrpSpPr>
          <p:cNvPr id="41" name="Group 40"/>
          <p:cNvGrpSpPr/>
          <p:nvPr/>
        </p:nvGrpSpPr>
        <p:grpSpPr>
          <a:xfrm>
            <a:off x="6104714" y="599504"/>
            <a:ext cx="1896063" cy="1772180"/>
            <a:chOff x="6104715" y="598767"/>
            <a:chExt cx="1896557" cy="1772642"/>
          </a:xfrm>
        </p:grpSpPr>
        <p:sp>
          <p:nvSpPr>
            <p:cNvPr id="53" name="Rectangle 52"/>
            <p:cNvSpPr/>
            <p:nvPr/>
          </p:nvSpPr>
          <p:spPr bwMode="auto">
            <a:xfrm>
              <a:off x="6104715"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p:spPr>
        </p:pic>
      </p:grpSp>
      <p:grpSp>
        <p:nvGrpSpPr>
          <p:cNvPr id="39" name="Group 38"/>
          <p:cNvGrpSpPr/>
          <p:nvPr/>
        </p:nvGrpSpPr>
        <p:grpSpPr>
          <a:xfrm>
            <a:off x="4128028" y="599504"/>
            <a:ext cx="1896063" cy="1772180"/>
            <a:chOff x="4127514" y="598767"/>
            <a:chExt cx="1896557" cy="1772642"/>
          </a:xfrm>
        </p:grpSpPr>
        <p:sp>
          <p:nvSpPr>
            <p:cNvPr id="46" name="Rectangle 45"/>
            <p:cNvSpPr/>
            <p:nvPr/>
          </p:nvSpPr>
          <p:spPr bwMode="auto">
            <a:xfrm>
              <a:off x="41275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p:spPr>
        </p:pic>
      </p:grpSp>
      <p:grpSp>
        <p:nvGrpSpPr>
          <p:cNvPr id="44" name="Group 43"/>
          <p:cNvGrpSpPr/>
          <p:nvPr/>
        </p:nvGrpSpPr>
        <p:grpSpPr>
          <a:xfrm>
            <a:off x="6087807" y="4330110"/>
            <a:ext cx="1896063" cy="1772180"/>
            <a:chOff x="6087803" y="4330345"/>
            <a:chExt cx="1896557" cy="1772642"/>
          </a:xfrm>
        </p:grpSpPr>
        <p:sp>
          <p:nvSpPr>
            <p:cNvPr id="42" name="Rectangle 41"/>
            <p:cNvSpPr/>
            <p:nvPr/>
          </p:nvSpPr>
          <p:spPr bwMode="auto">
            <a:xfrm>
              <a:off x="6087803" y="4330345"/>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p:spPr>
        </p:pic>
      </p:grpSp>
      <p:grpSp>
        <p:nvGrpSpPr>
          <p:cNvPr id="43" name="Group 42"/>
          <p:cNvGrpSpPr/>
          <p:nvPr/>
        </p:nvGrpSpPr>
        <p:grpSpPr>
          <a:xfrm>
            <a:off x="8072353"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51343" y="599504"/>
            <a:ext cx="1896063" cy="1772180"/>
            <a:chOff x="2150314" y="598767"/>
            <a:chExt cx="1896557" cy="1772642"/>
          </a:xfrm>
        </p:grpSpPr>
        <p:sp>
          <p:nvSpPr>
            <p:cNvPr id="50" name="Rectangle 49"/>
            <p:cNvSpPr/>
            <p:nvPr/>
          </p:nvSpPr>
          <p:spPr bwMode="auto">
            <a:xfrm>
              <a:off x="21503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7804" y="4666361"/>
            <a:ext cx="842433" cy="842433"/>
          </a:xfrm>
          <a:prstGeom prst="rect">
            <a:avLst/>
          </a:prstGeom>
        </p:spPr>
      </p:pic>
    </p:spTree>
    <p:extLst>
      <p:ext uri="{BB962C8B-B14F-4D97-AF65-F5344CB8AC3E}">
        <p14:creationId xmlns:p14="http://schemas.microsoft.com/office/powerpoint/2010/main" val="32392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Windows Azure Store</a:t>
            </a:r>
          </a:p>
        </p:txBody>
      </p:sp>
      <p:sp>
        <p:nvSpPr>
          <p:cNvPr id="7" name="Content Placeholder 2"/>
          <p:cNvSpPr txBox="1">
            <a:spLocks/>
          </p:cNvSpPr>
          <p:nvPr/>
        </p:nvSpPr>
        <p:spPr>
          <a:xfrm>
            <a:off x="4688033" y="3286125"/>
            <a:ext cx="6854110"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a:t>
            </a:r>
            <a:r>
              <a:rPr lang="en-US" sz="2400" dirty="0" err="1" smtClean="0">
                <a:solidFill>
                  <a:srgbClr val="5F5F5F">
                    <a:alpha val="99000"/>
                  </a:srgbClr>
                </a:solidFill>
                <a:latin typeface="Segoe UI"/>
              </a:rPr>
              <a:t>servicios</a:t>
            </a:r>
            <a:r>
              <a:rPr lang="en-US" sz="2400" dirty="0" smtClean="0">
                <a:solidFill>
                  <a:srgbClr val="5F5F5F">
                    <a:alpha val="99000"/>
                  </a:srgbClr>
                </a:solidFill>
                <a:latin typeface="Segoe UI"/>
              </a:rPr>
              <a:t> de un </a:t>
            </a:r>
            <a:r>
              <a:rPr lang="en-US" sz="2400" dirty="0" err="1" smtClean="0">
                <a:solidFill>
                  <a:srgbClr val="5F5F5F">
                    <a:alpha val="99000"/>
                  </a:srgbClr>
                </a:solidFill>
                <a:latin typeface="Segoe UI"/>
              </a:rPr>
              <a:t>ecosistema</a:t>
            </a:r>
            <a:r>
              <a:rPr lang="en-US" sz="2400" dirty="0" smtClean="0">
                <a:solidFill>
                  <a:srgbClr val="5F5F5F">
                    <a:alpha val="99000"/>
                  </a:srgbClr>
                </a:solidFill>
                <a:latin typeface="Segoe UI"/>
              </a:rPr>
              <a:t> de </a:t>
            </a:r>
            <a:r>
              <a:rPr lang="en-US" sz="2400" dirty="0">
                <a:solidFill>
                  <a:srgbClr val="5F5F5F">
                    <a:alpha val="99000"/>
                  </a:srgbClr>
                </a:solidFill>
                <a:latin typeface="Segoe UI"/>
              </a:rPr>
              <a:t>partners</a:t>
            </a:r>
          </a:p>
          <a:p>
            <a:pPr marL="3175" indent="0">
              <a:lnSpc>
                <a:spcPct val="100000"/>
              </a:lnSpc>
              <a:buNone/>
            </a:pPr>
            <a:r>
              <a:rPr lang="en-US" sz="2400" dirty="0" err="1" smtClean="0">
                <a:solidFill>
                  <a:srgbClr val="5F5F5F">
                    <a:alpha val="99000"/>
                  </a:srgbClr>
                </a:solidFill>
                <a:latin typeface="Segoe UI"/>
              </a:rPr>
              <a:t>Período</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Prueba</a:t>
            </a:r>
            <a:r>
              <a:rPr lang="en-US" sz="2400" dirty="0" smtClean="0">
                <a:solidFill>
                  <a:srgbClr val="5F5F5F">
                    <a:alpha val="99000"/>
                  </a:srgbClr>
                </a:solidFill>
                <a:latin typeface="Segoe UI"/>
              </a:rPr>
              <a:t> y </a:t>
            </a:r>
            <a:r>
              <a:rPr lang="en-US" sz="2400" dirty="0" err="1" smtClean="0">
                <a:solidFill>
                  <a:srgbClr val="5F5F5F">
                    <a:alpha val="99000"/>
                  </a:srgbClr>
                </a:solidFill>
                <a:latin typeface="Segoe UI"/>
              </a:rPr>
              <a:t>Compras</a:t>
            </a:r>
            <a:endParaRPr lang="en-US" sz="2400" dirty="0">
              <a:solidFill>
                <a:srgbClr val="5F5F5F">
                  <a:alpha val="99000"/>
                </a:srgbClr>
              </a:solidFill>
              <a:latin typeface="Segoe UI"/>
            </a:endParaRPr>
          </a:p>
          <a:p>
            <a:pPr marL="3175" indent="0">
              <a:lnSpc>
                <a:spcPct val="100000"/>
              </a:lnSpc>
              <a:buNone/>
            </a:pPr>
            <a:r>
              <a:rPr lang="en-US" sz="2400" dirty="0" err="1" smtClean="0">
                <a:solidFill>
                  <a:srgbClr val="5F5F5F">
                    <a:alpha val="99000"/>
                  </a:srgbClr>
                </a:solidFill>
                <a:latin typeface="Segoe UI"/>
              </a:rPr>
              <a:t>Facturación</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integrada</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dentro</a:t>
            </a:r>
            <a:r>
              <a:rPr lang="en-US" sz="2400" dirty="0" smtClean="0">
                <a:solidFill>
                  <a:srgbClr val="5F5F5F">
                    <a:alpha val="99000"/>
                  </a:srgbClr>
                </a:solidFill>
                <a:latin typeface="Segoe UI"/>
              </a:rPr>
              <a:t> de </a:t>
            </a:r>
            <a:r>
              <a:rPr lang="en-US" sz="2400" dirty="0" err="1" smtClean="0">
                <a:solidFill>
                  <a:srgbClr val="5F5F5F">
                    <a:alpha val="99000"/>
                  </a:srgbClr>
                </a:solidFill>
                <a:latin typeface="Segoe UI"/>
              </a:rPr>
              <a:t>tu</a:t>
            </a:r>
            <a:r>
              <a:rPr lang="en-US" sz="2400" dirty="0" smtClean="0">
                <a:solidFill>
                  <a:srgbClr val="5F5F5F">
                    <a:alpha val="99000"/>
                  </a:srgbClr>
                </a:solidFill>
                <a:latin typeface="Segoe UI"/>
              </a:rPr>
              <a:t> </a:t>
            </a:r>
            <a:r>
              <a:rPr lang="en-US" sz="2400" dirty="0" err="1" smtClean="0">
                <a:solidFill>
                  <a:srgbClr val="5F5F5F">
                    <a:alpha val="99000"/>
                  </a:srgbClr>
                </a:solidFill>
                <a:latin typeface="Segoe UI"/>
              </a:rPr>
              <a:t>cuenta</a:t>
            </a:r>
            <a:r>
              <a:rPr lang="en-US" sz="2400" dirty="0" smtClean="0">
                <a:solidFill>
                  <a:srgbClr val="5F5F5F">
                    <a:alpha val="99000"/>
                  </a:srgbClr>
                </a:solidFill>
                <a:latin typeface="Segoe UI"/>
              </a:rPr>
              <a:t> de Azure</a:t>
            </a:r>
            <a:endParaRPr lang="en-US" sz="2400" dirty="0">
              <a:solidFill>
                <a:srgbClr val="5F5F5F">
                  <a:alpha val="99000"/>
                </a:srgbClr>
              </a:solidFill>
              <a:latin typeface="Segoe UI"/>
            </a:endParaRP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1765"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4494" y="1881031"/>
            <a:ext cx="2505113" cy="2505113"/>
          </a:xfrm>
          <a:prstGeom prst="rect">
            <a:avLst/>
          </a:prstGeom>
        </p:spPr>
      </p:pic>
      <p:sp>
        <p:nvSpPr>
          <p:cNvPr id="5" name="CS Text"/>
          <p:cNvSpPr txBox="1">
            <a:spLocks/>
          </p:cNvSpPr>
          <p:nvPr/>
        </p:nvSpPr>
        <p:spPr>
          <a:xfrm>
            <a:off x="4772201"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a:solidFill>
                  <a:schemeClr val="tx1">
                    <a:alpha val="99000"/>
                  </a:schemeClr>
                </a:solidFill>
              </a:rPr>
              <a:t>Cloud services</a:t>
            </a:r>
          </a:p>
        </p:txBody>
      </p:sp>
      <p:sp>
        <p:nvSpPr>
          <p:cNvPr id="7" name="Web Sites Text"/>
          <p:cNvSpPr txBox="1">
            <a:spLocks/>
          </p:cNvSpPr>
          <p:nvPr/>
        </p:nvSpPr>
        <p:spPr>
          <a:xfrm>
            <a:off x="9033380"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a:solidFill>
                  <a:schemeClr val="tx1">
                    <a:alpha val="99000"/>
                  </a:schemeClr>
                </a:solidFill>
              </a:rPr>
              <a:t>Web sites </a:t>
            </a: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3379" y="2003551"/>
            <a:ext cx="2272076" cy="2272076"/>
          </a:xfrm>
          <a:prstGeom prst="rect">
            <a:avLst/>
          </a:prstGeom>
        </p:spPr>
      </p:pic>
      <p:sp>
        <p:nvSpPr>
          <p:cNvPr id="9" name="Virtual machines text"/>
          <p:cNvSpPr txBox="1">
            <a:spLocks/>
          </p:cNvSpPr>
          <p:nvPr/>
        </p:nvSpPr>
        <p:spPr>
          <a:xfrm>
            <a:off x="472453"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a:solidFill>
                  <a:schemeClr val="tx1">
                    <a:alpha val="99000"/>
                  </a:schemeClr>
                </a:solidFill>
              </a:rPr>
              <a:t>Virtual machines</a:t>
            </a: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5437"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 </a:t>
            </a:r>
            <a:r>
              <a:rPr lang="es-AR" dirty="0" smtClean="0">
                <a:solidFill>
                  <a:srgbClr val="00B0F0"/>
                </a:solidFill>
              </a:rPr>
              <a:t>Escenarios</a:t>
            </a:r>
            <a:endParaRPr lang="es-AR" dirty="0">
              <a:solidFill>
                <a:srgbClr val="00B0F0"/>
              </a:solidFill>
            </a:endParaRPr>
          </a:p>
        </p:txBody>
      </p:sp>
      <p:sp>
        <p:nvSpPr>
          <p:cNvPr id="3" name="Content Placeholder 2"/>
          <p:cNvSpPr>
            <a:spLocks noGrp="1"/>
          </p:cNvSpPr>
          <p:nvPr>
            <p:ph type="body" sz="quarter" idx="10"/>
          </p:nvPr>
        </p:nvSpPr>
        <p:spPr>
          <a:xfrm>
            <a:off x="1327971" y="1447800"/>
            <a:ext cx="5617029" cy="2454518"/>
          </a:xfrm>
        </p:spPr>
        <p:txBody>
          <a:bodyPr/>
          <a:lstStyle/>
          <a:p>
            <a:pPr>
              <a:lnSpc>
                <a:spcPct val="100000"/>
              </a:lnSpc>
            </a:pPr>
            <a:r>
              <a:rPr lang="es-AR" sz="2400" dirty="0" smtClean="0">
                <a:solidFill>
                  <a:srgbClr val="00B0F0">
                    <a:alpha val="99000"/>
                  </a:srgbClr>
                </a:solidFill>
                <a:ea typeface="Segoe UI" pitchFamily="34" charset="0"/>
                <a:cs typeface="Segoe UI" pitchFamily="34" charset="0"/>
              </a:rPr>
              <a:t>Ideal para Aplicaciones Necesitando:</a:t>
            </a:r>
          </a:p>
          <a:p>
            <a:pPr lvl="1">
              <a:lnSpc>
                <a:spcPct val="100000"/>
              </a:lnSpc>
            </a:pPr>
            <a:r>
              <a:rPr lang="es-AR" sz="3600" dirty="0" smtClean="0">
                <a:latin typeface="Segoe UI Light" pitchFamily="34" charset="0"/>
              </a:rPr>
              <a:t>Escalabilidad</a:t>
            </a:r>
          </a:p>
          <a:p>
            <a:pPr lvl="1">
              <a:lnSpc>
                <a:spcPct val="100000"/>
              </a:lnSpc>
            </a:pPr>
            <a:r>
              <a:rPr lang="es-AR" sz="3600" dirty="0" smtClean="0">
                <a:latin typeface="Segoe UI Light" pitchFamily="34" charset="0"/>
              </a:rPr>
              <a:t>Disponibilidad</a:t>
            </a:r>
          </a:p>
          <a:p>
            <a:pPr lvl="1">
              <a:lnSpc>
                <a:spcPct val="100000"/>
              </a:lnSpc>
            </a:pPr>
            <a:r>
              <a:rPr lang="es-AR" sz="3600" dirty="0" smtClean="0">
                <a:latin typeface="Segoe UI Light" pitchFamily="34" charset="0"/>
              </a:rPr>
              <a:t>Tolerancia a Fallos</a:t>
            </a:r>
          </a:p>
          <a:p>
            <a:pPr lvl="1">
              <a:lnSpc>
                <a:spcPct val="100000"/>
              </a:lnSpc>
            </a:pPr>
            <a:endParaRPr lang="es-AR"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3952876"/>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2872" y="1447800"/>
            <a:ext cx="5453339" cy="3254737"/>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s-AR" sz="2400" dirty="0" smtClean="0">
                <a:solidFill>
                  <a:srgbClr val="00B0F0">
                    <a:alpha val="99000"/>
                  </a:srgbClr>
                </a:solidFill>
                <a:ea typeface="Segoe UI" pitchFamily="34" charset="0"/>
                <a:cs typeface="Segoe UI" pitchFamily="34" charset="0"/>
              </a:rPr>
              <a:t>Usos Comunes:</a:t>
            </a:r>
          </a:p>
          <a:p>
            <a:pPr lvl="1">
              <a:lnSpc>
                <a:spcPct val="100000"/>
              </a:lnSpc>
            </a:pPr>
            <a:r>
              <a:rPr lang="es-AR" sz="3600" dirty="0" smtClean="0">
                <a:latin typeface="Segoe UI Light" pitchFamily="34" charset="0"/>
              </a:rPr>
              <a:t>Web </a:t>
            </a:r>
            <a:r>
              <a:rPr lang="es-AR" sz="3600" dirty="0" err="1" smtClean="0">
                <a:latin typeface="Segoe UI Light" pitchFamily="34" charset="0"/>
              </a:rPr>
              <a:t>Sites</a:t>
            </a:r>
            <a:endParaRPr lang="es-AR" sz="3600" dirty="0" smtClean="0">
              <a:latin typeface="Segoe UI Light" pitchFamily="34" charset="0"/>
            </a:endParaRPr>
          </a:p>
          <a:p>
            <a:pPr lvl="1">
              <a:lnSpc>
                <a:spcPct val="100000"/>
              </a:lnSpc>
            </a:pPr>
            <a:r>
              <a:rPr lang="es-AR" sz="3600" dirty="0" smtClean="0">
                <a:latin typeface="Segoe UI Light" pitchFamily="34" charset="0"/>
              </a:rPr>
              <a:t>Apps de cómputos intensivos</a:t>
            </a:r>
          </a:p>
          <a:p>
            <a:pPr lvl="1">
              <a:lnSpc>
                <a:spcPct val="100000"/>
              </a:lnSpc>
            </a:pPr>
            <a:r>
              <a:rPr lang="es-AR" sz="3600" dirty="0" smtClean="0">
                <a:latin typeface="Segoe UI Light" pitchFamily="34" charset="0"/>
              </a:rPr>
              <a:t>Aplicaciones Móviles</a:t>
            </a:r>
          </a:p>
          <a:p>
            <a:pPr lvl="1">
              <a:lnSpc>
                <a:spcPct val="100000"/>
              </a:lnSpc>
            </a:pPr>
            <a:r>
              <a:rPr lang="es-AR" sz="3600" dirty="0" smtClean="0">
                <a:latin typeface="Segoe UI Light" pitchFamily="34" charset="0"/>
              </a:rPr>
              <a:t>Web </a:t>
            </a:r>
            <a:r>
              <a:rPr lang="es-AR" sz="3600" dirty="0" err="1" smtClean="0">
                <a:latin typeface="Segoe UI Light" pitchFamily="34" charset="0"/>
              </a:rPr>
              <a:t>APIs</a:t>
            </a:r>
            <a:endParaRPr lang="es-AR" sz="3600" dirty="0" smtClean="0">
              <a:latin typeface="Segoe UI Light" pitchFamily="34" charset="0"/>
            </a:endParaRPr>
          </a:p>
          <a:p>
            <a:pPr lvl="1">
              <a:lnSpc>
                <a:spcPct val="100000"/>
              </a:lnSpc>
            </a:pPr>
            <a:r>
              <a:rPr lang="es-AR" sz="3600" dirty="0" smtClean="0">
                <a:latin typeface="Segoe UI Light" pitchFamily="34" charset="0"/>
              </a:rPr>
              <a:t>Juegos Sociales</a:t>
            </a:r>
            <a:endParaRPr lang="es-AR" sz="3600"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3767" y="265148"/>
            <a:ext cx="3038930"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+80</a:t>
            </a:r>
            <a:endParaRPr sz="13800" dirty="0">
              <a:solidFill>
                <a:schemeClr val="tx1">
                  <a:alpha val="99000"/>
                </a:schemeClr>
              </a:solidFill>
            </a:endParaRPr>
          </a:p>
        </p:txBody>
      </p:sp>
      <p:sp>
        <p:nvSpPr>
          <p:cNvPr id="5" name="TextBox 4"/>
          <p:cNvSpPr txBox="1"/>
          <p:nvPr/>
        </p:nvSpPr>
        <p:spPr>
          <a:xfrm>
            <a:off x="302633" y="177802"/>
            <a:ext cx="1933575" cy="6724918"/>
          </a:xfrm>
          <a:prstGeom prst="rect">
            <a:avLst/>
          </a:prstGeom>
          <a:noFill/>
        </p:spPr>
        <p:txBody>
          <a:bodyPr wrap="square" lIns="0" tIns="0" rIns="0" bIns="0" rtlCol="0">
            <a:spAutoFit/>
          </a:bodyPr>
          <a:lstStyle/>
          <a:p>
            <a:pPr algn="r" defTabSz="1625032"/>
            <a:r>
              <a:rPr lang="en-US" sz="1900" dirty="0" smtClean="0">
                <a:solidFill>
                  <a:srgbClr val="00AEEF">
                    <a:alpha val="99000"/>
                  </a:srgbClr>
                </a:solidFill>
              </a:rPr>
              <a:t>Australia</a:t>
            </a:r>
            <a:endParaRPr lang="en-US" sz="1900" dirty="0">
              <a:solidFill>
                <a:srgbClr val="00AEEF">
                  <a:alpha val="99000"/>
                </a:srgbClr>
              </a:solidFill>
            </a:endParaRPr>
          </a:p>
          <a:p>
            <a:pPr algn="r" defTabSz="1625032"/>
            <a:r>
              <a:rPr lang="en-US" sz="1900" dirty="0" smtClean="0">
                <a:solidFill>
                  <a:srgbClr val="00AEEF">
                    <a:alpha val="99000"/>
                  </a:srgbClr>
                </a:solidFill>
              </a:rPr>
              <a:t>Austria</a:t>
            </a:r>
            <a:endParaRPr lang="en-US" sz="1900" dirty="0">
              <a:solidFill>
                <a:srgbClr val="00AEEF">
                  <a:alpha val="99000"/>
                </a:srgbClr>
              </a:solidFill>
            </a:endParaRP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5174"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b="1"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4327"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smtClean="0">
                <a:solidFill>
                  <a:srgbClr val="00AEEF">
                    <a:alpha val="99000"/>
                  </a:srgbClr>
                </a:solidFill>
              </a:rPr>
              <a:t>Belarus</a:t>
            </a:r>
            <a:endParaRPr lang="en-US" sz="1900" dirty="0">
              <a:solidFill>
                <a:srgbClr val="00AEEF">
                  <a:alpha val="99000"/>
                </a:srgbClr>
              </a:solidFill>
            </a:endParaRP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smtClean="0">
                <a:solidFill>
                  <a:srgbClr val="00AEEF">
                    <a:alpha val="99000"/>
                  </a:srgbClr>
                </a:solidFill>
              </a:rPr>
              <a:t>Iceland</a:t>
            </a:r>
            <a:endParaRPr lang="en-US" sz="1900" dirty="0">
              <a:solidFill>
                <a:srgbClr val="00AEEF">
                  <a:alpha val="99000"/>
                </a:srgbClr>
              </a:solidFill>
            </a:endParaRP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8512"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4325"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smtClean="0">
                <a:solidFill>
                  <a:srgbClr val="00AEEF">
                    <a:alpha val="99000"/>
                  </a:srgbClr>
                </a:solidFill>
              </a:rPr>
              <a:t>South Africa</a:t>
            </a:r>
            <a:endParaRPr lang="en-US" sz="1900" dirty="0">
              <a:solidFill>
                <a:srgbClr val="00AEEF">
                  <a:alpha val="99000"/>
                </a:srgbClr>
              </a:solidFill>
            </a:endParaRP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smtClean="0">
                <a:solidFill>
                  <a:srgbClr val="00AEEF">
                    <a:alpha val="99000"/>
                  </a:srgbClr>
                </a:solidFill>
              </a:rPr>
              <a:t>Thailand</a:t>
            </a:r>
            <a:endParaRPr lang="en-US" sz="1900" dirty="0">
              <a:solidFill>
                <a:srgbClr val="00AEEF">
                  <a:alpha val="99000"/>
                </a:srgbClr>
              </a:solidFill>
            </a:endParaRP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smtClean="0">
                <a:solidFill>
                  <a:srgbClr val="00AEEF">
                    <a:alpha val="99000"/>
                  </a:srgbClr>
                </a:solidFill>
              </a:rPr>
              <a:t>Ukraine</a:t>
            </a:r>
            <a:endParaRPr lang="en-US" sz="1900" dirty="0">
              <a:solidFill>
                <a:srgbClr val="00AEEF">
                  <a:alpha val="99000"/>
                </a:srgbClr>
              </a:solidFill>
            </a:endParaRP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7826327" y="603702"/>
            <a:ext cx="3717860" cy="1446550"/>
          </a:xfrm>
          <a:prstGeom prst="rect">
            <a:avLst/>
          </a:prstGeom>
        </p:spPr>
        <p:txBody>
          <a:bodyPr wrap="square">
            <a:spAutoFit/>
          </a:bodyPr>
          <a:lstStyle/>
          <a:p>
            <a:r>
              <a:rPr lang="es-AR" sz="4400" dirty="0" smtClean="0">
                <a:solidFill>
                  <a:schemeClr val="tx1">
                    <a:alpha val="99000"/>
                  </a:schemeClr>
                </a:solidFill>
                <a:latin typeface="+mj-lt"/>
              </a:rPr>
              <a:t>Países y territorios</a:t>
            </a:r>
            <a:endParaRPr lang="es-AR"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6829" y="1617790"/>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err="1" smtClean="0"/>
              <a:t>Comenzando</a:t>
            </a:r>
            <a:endParaRPr lang="en-US" dirty="0"/>
          </a:p>
        </p:txBody>
      </p:sp>
      <p:sp>
        <p:nvSpPr>
          <p:cNvPr id="25" name="Text Placeholder 12"/>
          <p:cNvSpPr>
            <a:spLocks noGrp="1"/>
          </p:cNvSpPr>
          <p:nvPr>
            <p:ph type="body" idx="1"/>
          </p:nvPr>
        </p:nvSpPr>
        <p:spPr>
          <a:xfrm>
            <a:off x="5307685" y="1855366"/>
            <a:ext cx="6882729" cy="553998"/>
          </a:xfrm>
        </p:spPr>
        <p:txBody>
          <a:bodyPr/>
          <a:lstStyle/>
          <a:p>
            <a:r>
              <a:rPr lang="en-US" sz="4000" dirty="0" err="1" smtClean="0">
                <a:solidFill>
                  <a:srgbClr val="00B0F0">
                    <a:alpha val="99000"/>
                  </a:srgbClr>
                </a:solidFill>
              </a:rPr>
              <a:t>Beneficios</a:t>
            </a:r>
            <a:r>
              <a:rPr lang="en-US" sz="4000" dirty="0" smtClean="0">
                <a:solidFill>
                  <a:srgbClr val="00B0F0">
                    <a:alpha val="99000"/>
                  </a:srgbClr>
                </a:solidFill>
              </a:rPr>
              <a:t> MSDN Subscription</a:t>
            </a:r>
            <a:endParaRPr lang="en-US" sz="4000" dirty="0">
              <a:solidFill>
                <a:srgbClr val="00B0F0">
                  <a:alpha val="99000"/>
                </a:srgbClr>
              </a:solidFill>
            </a:endParaRPr>
          </a:p>
        </p:txBody>
      </p:sp>
      <p:sp>
        <p:nvSpPr>
          <p:cNvPr id="26" name="Content Placeholder 13"/>
          <p:cNvSpPr>
            <a:spLocks noGrp="1"/>
          </p:cNvSpPr>
          <p:nvPr>
            <p:ph sz="half" idx="2"/>
          </p:nvPr>
        </p:nvSpPr>
        <p:spPr>
          <a:xfrm>
            <a:off x="5333442" y="3012299"/>
            <a:ext cx="6454862" cy="2517612"/>
          </a:xfrm>
        </p:spPr>
        <p:txBody>
          <a:bodyPr/>
          <a:lstStyle/>
          <a:p>
            <a:pPr marL="0" indent="0">
              <a:lnSpc>
                <a:spcPct val="100000"/>
              </a:lnSpc>
              <a:spcAft>
                <a:spcPts val="600"/>
              </a:spcAft>
              <a:buNone/>
            </a:pPr>
            <a:r>
              <a:rPr lang="en-US" sz="2400" dirty="0" err="1" smtClean="0">
                <a:solidFill>
                  <a:srgbClr val="595959">
                    <a:alpha val="99000"/>
                  </a:srgbClr>
                </a:solidFill>
              </a:rPr>
              <a:t>Acceso</a:t>
            </a:r>
            <a:r>
              <a:rPr lang="en-US" sz="2400" dirty="0" smtClean="0">
                <a:solidFill>
                  <a:srgbClr val="595959">
                    <a:alpha val="99000"/>
                  </a:srgbClr>
                </a:solidFill>
              </a:rPr>
              <a:t> </a:t>
            </a:r>
            <a:r>
              <a:rPr lang="en-US" sz="2400" dirty="0" err="1" smtClean="0">
                <a:solidFill>
                  <a:srgbClr val="595959">
                    <a:alpha val="99000"/>
                  </a:srgbClr>
                </a:solidFill>
              </a:rPr>
              <a:t>gratuito</a:t>
            </a:r>
            <a:r>
              <a:rPr lang="en-US" sz="2400" dirty="0" smtClean="0">
                <a:solidFill>
                  <a:srgbClr val="595959">
                    <a:alpha val="99000"/>
                  </a:srgbClr>
                </a:solidFill>
              </a:rPr>
              <a:t> a Windows </a:t>
            </a:r>
            <a:r>
              <a:rPr lang="en-US" sz="2400" dirty="0">
                <a:solidFill>
                  <a:srgbClr val="595959">
                    <a:alpha val="99000"/>
                  </a:srgbClr>
                </a:solidFill>
              </a:rPr>
              <a:t>Azure </a:t>
            </a:r>
            <a:r>
              <a:rPr lang="en-US" sz="2400" dirty="0" smtClean="0">
                <a:solidFill>
                  <a:srgbClr val="595959">
                    <a:alpha val="99000"/>
                  </a:srgbClr>
                </a:solidFill>
              </a:rPr>
              <a:t>para </a:t>
            </a:r>
            <a:r>
              <a:rPr lang="en-US" sz="2400" dirty="0" err="1" smtClean="0">
                <a:solidFill>
                  <a:srgbClr val="595959">
                    <a:alpha val="99000"/>
                  </a:srgbClr>
                </a:solidFill>
              </a:rPr>
              <a:t>subscriptores</a:t>
            </a:r>
            <a:r>
              <a:rPr lang="en-US" sz="2400" dirty="0" smtClean="0">
                <a:solidFill>
                  <a:srgbClr val="595959">
                    <a:alpha val="99000"/>
                  </a:srgbClr>
                </a:solidFill>
              </a:rPr>
              <a:t> Professional</a:t>
            </a:r>
            <a:r>
              <a:rPr lang="en-US" sz="2400" dirty="0">
                <a:solidFill>
                  <a:srgbClr val="595959">
                    <a:alpha val="99000"/>
                  </a:srgbClr>
                </a:solidFill>
              </a:rPr>
              <a:t>, Premium, </a:t>
            </a:r>
            <a:r>
              <a:rPr lang="en-US" sz="2400" dirty="0" smtClean="0">
                <a:solidFill>
                  <a:srgbClr val="595959">
                    <a:alpha val="99000"/>
                  </a:srgbClr>
                </a:solidFill>
              </a:rPr>
              <a:t>y ultimate</a:t>
            </a:r>
            <a:endParaRPr lang="en-US" sz="2400" dirty="0">
              <a:solidFill>
                <a:srgbClr val="595959">
                  <a:alpha val="99000"/>
                </a:srgbClr>
              </a:solidFill>
            </a:endParaRPr>
          </a:p>
          <a:p>
            <a:pPr marL="0" indent="0">
              <a:lnSpc>
                <a:spcPct val="100000"/>
              </a:lnSpc>
              <a:spcAft>
                <a:spcPts val="600"/>
              </a:spcAft>
              <a:buNone/>
            </a:pPr>
            <a:r>
              <a:rPr lang="en-US" sz="2400" dirty="0" err="1" smtClean="0">
                <a:solidFill>
                  <a:srgbClr val="595959">
                    <a:alpha val="99000"/>
                  </a:srgbClr>
                </a:solidFill>
              </a:rPr>
              <a:t>Diseñado</a:t>
            </a:r>
            <a:r>
              <a:rPr lang="en-US" sz="2400" dirty="0" smtClean="0">
                <a:solidFill>
                  <a:srgbClr val="595959">
                    <a:alpha val="99000"/>
                  </a:srgbClr>
                </a:solidFill>
              </a:rPr>
              <a:t> para </a:t>
            </a:r>
            <a:r>
              <a:rPr lang="en-US" sz="2400" dirty="0" err="1" smtClean="0">
                <a:solidFill>
                  <a:srgbClr val="595959">
                    <a:alpha val="99000"/>
                  </a:srgbClr>
                </a:solidFill>
              </a:rPr>
              <a:t>acelerar</a:t>
            </a:r>
            <a:r>
              <a:rPr lang="en-US" sz="2400" dirty="0" smtClean="0">
                <a:solidFill>
                  <a:srgbClr val="595959">
                    <a:alpha val="99000"/>
                  </a:srgbClr>
                </a:solidFill>
              </a:rPr>
              <a:t> el </a:t>
            </a:r>
            <a:r>
              <a:rPr lang="en-US" sz="2400" dirty="0" err="1" smtClean="0">
                <a:solidFill>
                  <a:srgbClr val="595959">
                    <a:alpha val="99000"/>
                  </a:srgbClr>
                </a:solidFill>
              </a:rPr>
              <a:t>desarrollo</a:t>
            </a:r>
            <a:endParaRPr lang="en-US" sz="2400" dirty="0" smtClean="0">
              <a:solidFill>
                <a:srgbClr val="595959">
                  <a:alpha val="99000"/>
                </a:srgbClr>
              </a:solidFill>
            </a:endParaRPr>
          </a:p>
          <a:p>
            <a:pPr marL="0" indent="0">
              <a:lnSpc>
                <a:spcPct val="100000"/>
              </a:lnSpc>
              <a:spcAft>
                <a:spcPts val="600"/>
              </a:spcAft>
              <a:buNone/>
            </a:pPr>
            <a:r>
              <a:rPr lang="es-AR" sz="2400" dirty="0" smtClean="0">
                <a:solidFill>
                  <a:srgbClr val="595959">
                    <a:alpha val="99000"/>
                  </a:srgbClr>
                </a:solidFill>
              </a:rPr>
              <a:t>Requiere </a:t>
            </a:r>
            <a:r>
              <a:rPr lang="es-AR" sz="2400" dirty="0">
                <a:solidFill>
                  <a:srgbClr val="595959">
                    <a:alpha val="99000"/>
                  </a:srgbClr>
                </a:solidFill>
              </a:rPr>
              <a:t>tarjeta de crédito en inicio de sesión por cualquier exceso más allá de la asignación gratuita</a:t>
            </a:r>
            <a:endParaRPr lang="en-US" sz="2400" dirty="0">
              <a:solidFill>
                <a:srgbClr val="595959">
                  <a:alpha val="99000"/>
                </a:srgbClr>
              </a:solidFill>
            </a:endParaRPr>
          </a:p>
        </p:txBody>
      </p:sp>
      <p:grpSp>
        <p:nvGrpSpPr>
          <p:cNvPr id="11" name="Group 10"/>
          <p:cNvGrpSpPr/>
          <p:nvPr/>
        </p:nvGrpSpPr>
        <p:grpSpPr>
          <a:xfrm>
            <a:off x="831962" y="1872700"/>
            <a:ext cx="3992836" cy="3147239"/>
            <a:chOff x="830374" y="1932987"/>
            <a:chExt cx="3992836" cy="3147239"/>
          </a:xfrm>
        </p:grpSpPr>
        <p:sp>
          <p:nvSpPr>
            <p:cNvPr id="19" name="Text Placeholder 11"/>
            <p:cNvSpPr txBox="1">
              <a:spLocks/>
            </p:cNvSpPr>
            <p:nvPr/>
          </p:nvSpPr>
          <p:spPr>
            <a:xfrm>
              <a:off x="900940" y="1932987"/>
              <a:ext cx="3922270" cy="997196"/>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err="1" smtClean="0">
                  <a:solidFill>
                    <a:schemeClr val="bg1">
                      <a:alpha val="99000"/>
                    </a:schemeClr>
                  </a:solidFill>
                </a:rPr>
                <a:t>Prueba</a:t>
              </a:r>
              <a:r>
                <a:rPr lang="en-US" sz="3600" dirty="0" smtClean="0">
                  <a:solidFill>
                    <a:schemeClr val="bg1">
                      <a:alpha val="99000"/>
                    </a:schemeClr>
                  </a:solidFill>
                </a:rPr>
                <a:t> Gratis</a:t>
              </a:r>
            </a:p>
            <a:p>
              <a:endParaRPr lang="en-US" sz="3600" dirty="0">
                <a:solidFill>
                  <a:schemeClr val="bg1">
                    <a:alpha val="99000"/>
                  </a:schemeClr>
                </a:solidFill>
              </a:endParaRPr>
            </a:p>
          </p:txBody>
        </p:sp>
        <p:sp>
          <p:nvSpPr>
            <p:cNvPr id="20" name="TextBox 19"/>
            <p:cNvSpPr txBox="1"/>
            <p:nvPr/>
          </p:nvSpPr>
          <p:spPr>
            <a:xfrm>
              <a:off x="914865" y="3787564"/>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787564"/>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3268858"/>
              <a:ext cx="2493952"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alpha val="99000"/>
                    </a:schemeClr>
                  </a:solidFill>
                  <a:latin typeface="Segoe UI" pitchFamily="34" charset="0"/>
                  <a:ea typeface="Segoe UI" pitchFamily="34" charset="0"/>
                  <a:cs typeface="Segoe UI" pitchFamily="34" charset="0"/>
                </a:rPr>
                <a:t>INCLUYE ESTOS SERVICIOS: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6726" y="2563930"/>
            <a:ext cx="2533001"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LOS BENEFICIOS INCLUYEN:</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8913"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2279"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err="1" smtClean="0">
                  <a:gradFill>
                    <a:gsLst>
                      <a:gs pos="0">
                        <a:srgbClr val="FFFFFF"/>
                      </a:gs>
                      <a:gs pos="100000">
                        <a:srgbClr val="FFFFFF"/>
                      </a:gs>
                    </a:gsLst>
                    <a:lin ang="5400000" scaled="0"/>
                  </a:gradFill>
                  <a:latin typeface="Segoe UI Light"/>
                </a:rPr>
                <a:t>Abierto</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5644"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err="1" smtClean="0">
                  <a:gradFill>
                    <a:gsLst>
                      <a:gs pos="0">
                        <a:srgbClr val="FFFFFF"/>
                      </a:gs>
                      <a:gs pos="100000">
                        <a:srgbClr val="FFFFFF"/>
                      </a:gs>
                    </a:gsLst>
                    <a:lin ang="5400000" scaled="0"/>
                  </a:gradFill>
                  <a:latin typeface="Segoe UI Light"/>
                </a:rPr>
                <a:t>Sólido</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Resumen</a:t>
            </a:r>
            <a:endParaRPr lang="en-US" dirty="0"/>
          </a:p>
        </p:txBody>
      </p:sp>
      <p:sp>
        <p:nvSpPr>
          <p:cNvPr id="3" name="Content Placeholder 2"/>
          <p:cNvSpPr>
            <a:spLocks noGrp="1"/>
          </p:cNvSpPr>
          <p:nvPr>
            <p:ph type="body" sz="quarter" idx="10"/>
          </p:nvPr>
        </p:nvSpPr>
        <p:spPr>
          <a:xfrm>
            <a:off x="520702" y="1370526"/>
            <a:ext cx="11149013" cy="997196"/>
          </a:xfrm>
        </p:spPr>
        <p:txBody>
          <a:bodyPr/>
          <a:lstStyle/>
          <a:p>
            <a:r>
              <a:rPr lang="es-AR" sz="3600" dirty="0" smtClean="0">
                <a:solidFill>
                  <a:srgbClr val="595959">
                    <a:alpha val="99000"/>
                  </a:srgbClr>
                </a:solidFill>
              </a:rPr>
              <a:t>Windows </a:t>
            </a:r>
            <a:r>
              <a:rPr lang="es-AR" sz="3600" dirty="0" err="1" smtClean="0">
                <a:solidFill>
                  <a:srgbClr val="595959">
                    <a:alpha val="99000"/>
                  </a:srgbClr>
                </a:solidFill>
              </a:rPr>
              <a:t>Azure</a:t>
            </a:r>
            <a:r>
              <a:rPr lang="es-AR" sz="3600" dirty="0" smtClean="0">
                <a:solidFill>
                  <a:srgbClr val="595959">
                    <a:alpha val="99000"/>
                  </a:srgbClr>
                </a:solidFill>
              </a:rPr>
              <a:t> provee un conjunto completo de servicios que selectivamente puede elegir para construir aplicaciones</a:t>
            </a:r>
            <a:endParaRPr lang="es-AR" sz="3600" dirty="0">
              <a:solidFill>
                <a:srgbClr val="595959">
                  <a:alpha val="99000"/>
                </a:srgbClr>
              </a:solidFill>
            </a:endParaRPr>
          </a:p>
        </p:txBody>
      </p:sp>
      <p:sp>
        <p:nvSpPr>
          <p:cNvPr id="5" name="Rectangle 4"/>
          <p:cNvSpPr/>
          <p:nvPr/>
        </p:nvSpPr>
        <p:spPr>
          <a:xfrm>
            <a:off x="551087" y="2669515"/>
            <a:ext cx="7091917" cy="3016210"/>
          </a:xfrm>
          <a:prstGeom prst="rect">
            <a:avLst/>
          </a:prstGeom>
        </p:spPr>
        <p:txBody>
          <a:bodyPr wrap="square">
            <a:spAutoFit/>
          </a:bodyPr>
          <a:lstStyle/>
          <a:p>
            <a:r>
              <a:rPr lang="es-AR" sz="2800" dirty="0" smtClean="0">
                <a:solidFill>
                  <a:srgbClr val="00B0F0">
                    <a:alpha val="99000"/>
                  </a:srgbClr>
                </a:solidFill>
                <a:latin typeface="Segoe UI Light" pitchFamily="34" charset="0"/>
              </a:rPr>
              <a:t>Global Data Center </a:t>
            </a:r>
            <a:r>
              <a:rPr lang="es-AR" sz="2800" dirty="0" err="1" smtClean="0">
                <a:solidFill>
                  <a:srgbClr val="00B0F0">
                    <a:alpha val="99000"/>
                  </a:srgbClr>
                </a:solidFill>
                <a:latin typeface="Segoe UI Light" pitchFamily="34" charset="0"/>
              </a:rPr>
              <a:t>Footprint</a:t>
            </a:r>
            <a:endParaRPr lang="es-AR" sz="2800" dirty="0" smtClean="0">
              <a:solidFill>
                <a:srgbClr val="00B0F0">
                  <a:alpha val="99000"/>
                </a:srgbClr>
              </a:solidFill>
              <a:latin typeface="Segoe UI Light" pitchFamily="34" charset="0"/>
            </a:endParaRPr>
          </a:p>
          <a:p>
            <a:r>
              <a:rPr lang="es-AR" sz="1800" dirty="0" smtClean="0">
                <a:solidFill>
                  <a:srgbClr val="595959">
                    <a:alpha val="99000"/>
                  </a:srgbClr>
                </a:solidFill>
              </a:rPr>
              <a:t>99.95% </a:t>
            </a:r>
            <a:r>
              <a:rPr lang="es-AR" sz="1800" dirty="0" err="1" smtClean="0">
                <a:solidFill>
                  <a:srgbClr val="595959">
                    <a:alpha val="99000"/>
                  </a:srgbClr>
                </a:solidFill>
              </a:rPr>
              <a:t>Monthly</a:t>
            </a:r>
            <a:r>
              <a:rPr lang="es-AR" sz="1800" dirty="0" smtClean="0">
                <a:solidFill>
                  <a:srgbClr val="595959">
                    <a:alpha val="99000"/>
                  </a:srgbClr>
                </a:solidFill>
              </a:rPr>
              <a:t> SLA.  Paga solo por lo que usas.</a:t>
            </a:r>
          </a:p>
          <a:p>
            <a:endParaRPr lang="es-AR" sz="2800" dirty="0" smtClean="0"/>
          </a:p>
          <a:p>
            <a:r>
              <a:rPr lang="es-AR" sz="2800" dirty="0" smtClean="0">
                <a:solidFill>
                  <a:srgbClr val="00B0F0">
                    <a:alpha val="99000"/>
                  </a:srgbClr>
                </a:solidFill>
                <a:latin typeface="Segoe UI Light" pitchFamily="34" charset="0"/>
              </a:rPr>
              <a:t>Opciones de Cómputo Flexible &amp; Abierta</a:t>
            </a:r>
          </a:p>
          <a:p>
            <a:r>
              <a:rPr lang="es-AR" sz="1800" dirty="0" smtClean="0">
                <a:solidFill>
                  <a:srgbClr val="595959">
                    <a:alpha val="99000"/>
                  </a:srgbClr>
                </a:solidFill>
              </a:rPr>
              <a:t>Virtual Machines, Web </a:t>
            </a:r>
            <a:r>
              <a:rPr lang="es-AR" sz="1800" dirty="0" err="1" smtClean="0">
                <a:solidFill>
                  <a:srgbClr val="595959">
                    <a:alpha val="99000"/>
                  </a:srgbClr>
                </a:solidFill>
              </a:rPr>
              <a:t>Sites</a:t>
            </a:r>
            <a:r>
              <a:rPr lang="es-AR" sz="1800" dirty="0" smtClean="0">
                <a:solidFill>
                  <a:srgbClr val="595959">
                    <a:alpha val="99000"/>
                  </a:srgbClr>
                </a:solidFill>
              </a:rPr>
              <a:t>, &amp; Cloud </a:t>
            </a:r>
            <a:r>
              <a:rPr lang="es-AR" sz="1800" dirty="0" err="1" smtClean="0">
                <a:solidFill>
                  <a:srgbClr val="595959">
                    <a:alpha val="99000"/>
                  </a:srgbClr>
                </a:solidFill>
              </a:rPr>
              <a:t>Services</a:t>
            </a:r>
            <a:endParaRPr lang="es-AR" sz="1800" dirty="0" smtClean="0">
              <a:solidFill>
                <a:srgbClr val="595959">
                  <a:alpha val="99000"/>
                </a:srgbClr>
              </a:solidFill>
            </a:endParaRPr>
          </a:p>
          <a:p>
            <a:endParaRPr lang="es-AR" dirty="0" smtClean="0"/>
          </a:p>
          <a:p>
            <a:r>
              <a:rPr lang="es-AR" sz="2800" dirty="0" err="1" smtClean="0">
                <a:solidFill>
                  <a:srgbClr val="00B0F0">
                    <a:alpha val="99000"/>
                  </a:srgbClr>
                </a:solidFill>
                <a:latin typeface="Segoe UI Light" pitchFamily="34" charset="0"/>
              </a:rPr>
              <a:t>Building</a:t>
            </a:r>
            <a:r>
              <a:rPr lang="es-AR" sz="2800" dirty="0" smtClean="0">
                <a:solidFill>
                  <a:srgbClr val="00B0F0">
                    <a:alpha val="99000"/>
                  </a:srgbClr>
                </a:solidFill>
                <a:latin typeface="Segoe UI Light" pitchFamily="34" charset="0"/>
              </a:rPr>
              <a:t> Block </a:t>
            </a:r>
            <a:r>
              <a:rPr lang="es-AR" sz="2800" dirty="0" err="1" smtClean="0">
                <a:solidFill>
                  <a:srgbClr val="00B0F0">
                    <a:alpha val="99000"/>
                  </a:srgbClr>
                </a:solidFill>
                <a:latin typeface="Segoe UI Light" pitchFamily="34" charset="0"/>
              </a:rPr>
              <a:t>Services</a:t>
            </a:r>
            <a:r>
              <a:rPr lang="es-AR" sz="2800" dirty="0" smtClean="0">
                <a:solidFill>
                  <a:srgbClr val="00B0F0">
                    <a:alpha val="99000"/>
                  </a:srgbClr>
                </a:solidFill>
                <a:latin typeface="Segoe UI Light" pitchFamily="34" charset="0"/>
              </a:rPr>
              <a:t> Administrados</a:t>
            </a:r>
          </a:p>
          <a:p>
            <a:r>
              <a:rPr lang="es-AR" sz="1800" dirty="0" smtClean="0">
                <a:solidFill>
                  <a:srgbClr val="595959">
                    <a:alpha val="99000"/>
                  </a:srgbClr>
                </a:solidFill>
              </a:rPr>
              <a:t>SQL </a:t>
            </a:r>
            <a:r>
              <a:rPr lang="es-AR" sz="1800" dirty="0" err="1" smtClean="0">
                <a:solidFill>
                  <a:srgbClr val="595959">
                    <a:alpha val="99000"/>
                  </a:srgbClr>
                </a:solidFill>
              </a:rPr>
              <a:t>Database</a:t>
            </a:r>
            <a:r>
              <a:rPr lang="es-AR" sz="1800" dirty="0" smtClean="0">
                <a:solidFill>
                  <a:srgbClr val="595959">
                    <a:alpha val="99000"/>
                  </a:srgbClr>
                </a:solidFill>
              </a:rPr>
              <a:t>, Cache, </a:t>
            </a:r>
            <a:r>
              <a:rPr lang="es-AR" sz="1800" dirty="0" err="1" smtClean="0">
                <a:solidFill>
                  <a:srgbClr val="595959">
                    <a:alpha val="99000"/>
                  </a:srgbClr>
                </a:solidFill>
              </a:rPr>
              <a:t>Service</a:t>
            </a:r>
            <a:r>
              <a:rPr lang="es-AR" sz="1800" dirty="0" smtClean="0">
                <a:solidFill>
                  <a:srgbClr val="595959">
                    <a:alpha val="99000"/>
                  </a:srgbClr>
                </a:solidFill>
              </a:rPr>
              <a:t> Bus, &amp; más </a:t>
            </a:r>
            <a:endParaRPr lang="es-AR"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990" y="2801283"/>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6096002" y="2414589"/>
            <a:ext cx="6095998" cy="160659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7200" dirty="0" smtClean="0">
                <a:solidFill>
                  <a:srgbClr val="00AEEF">
                    <a:alpha val="99000"/>
                  </a:srgbClr>
                </a:solidFill>
              </a:rPr>
              <a:t>Empieza Ahora.</a:t>
            </a:r>
          </a:p>
          <a:p>
            <a:pPr marL="0" indent="0">
              <a:buNone/>
            </a:pPr>
            <a:r>
              <a:rPr lang="es-AR" dirty="0" smtClean="0"/>
              <a:t>http://WindowsAzure.com</a:t>
            </a:r>
            <a:endParaRPr lang="es-AR"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6622" y="1023730"/>
            <a:ext cx="4772722" cy="5834270"/>
          </a:xfrm>
          <a:prstGeom prst="rect">
            <a:avLst/>
          </a:prstGeom>
        </p:spPr>
      </p:pic>
      <p:pic>
        <p:nvPicPr>
          <p:cNvPr id="2" name="Picture 1"/>
          <p:cNvPicPr>
            <a:picLocks noChangeAspect="1"/>
          </p:cNvPicPr>
          <p:nvPr/>
        </p:nvPicPr>
        <p:blipFill>
          <a:blip r:embed="rId5"/>
          <a:stretch>
            <a:fillRect/>
          </a:stretch>
        </p:blipFill>
        <p:spPr>
          <a:xfrm>
            <a:off x="1152472" y="1319207"/>
            <a:ext cx="4351283" cy="2762256"/>
          </a:xfrm>
          <a:prstGeom prst="rect">
            <a:avLst/>
          </a:prstGeom>
        </p:spPr>
      </p:pic>
    </p:spTree>
    <p:extLst>
      <p:ext uri="{BB962C8B-B14F-4D97-AF65-F5344CB8AC3E}">
        <p14:creationId xmlns:p14="http://schemas.microsoft.com/office/powerpoint/2010/main" val="28979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427229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1418" y="2484211"/>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chemeClr val="tx1">
                    <a:alpha val="99000"/>
                  </a:schemeClr>
                </a:solidFill>
              </a:rPr>
              <a:t>Virtual machines</a:t>
            </a:r>
          </a:p>
        </p:txBody>
      </p:sp>
      <p:sp>
        <p:nvSpPr>
          <p:cNvPr id="13" name="Content Placeholder 2"/>
          <p:cNvSpPr>
            <a:spLocks noGrp="1"/>
          </p:cNvSpPr>
          <p:nvPr>
            <p:ph type="body" sz="quarter" idx="4294967295"/>
          </p:nvPr>
        </p:nvSpPr>
        <p:spPr>
          <a:xfrm>
            <a:off x="4688033" y="3286125"/>
            <a:ext cx="6380162" cy="1255728"/>
          </a:xfrm>
          <a:prstGeom prst="rect">
            <a:avLst/>
          </a:prstGeom>
        </p:spPr>
        <p:txBody>
          <a:bodyPr/>
          <a:lstStyle/>
          <a:p>
            <a:pPr marL="3175" indent="0">
              <a:lnSpc>
                <a:spcPct val="100000"/>
              </a:lnSpc>
              <a:buNone/>
            </a:pPr>
            <a:r>
              <a:rPr lang="en-US" sz="2400" dirty="0"/>
              <a:t>Windows Server </a:t>
            </a:r>
            <a:r>
              <a:rPr lang="en-US" sz="2400" dirty="0" smtClean="0"/>
              <a:t>y Linux</a:t>
            </a:r>
            <a:endParaRPr lang="en-US" sz="2400" dirty="0"/>
          </a:p>
          <a:p>
            <a:pPr marL="3175" indent="0">
              <a:lnSpc>
                <a:spcPct val="100000"/>
              </a:lnSpc>
              <a:buNone/>
            </a:pPr>
            <a:r>
              <a:rPr lang="en-US" sz="2400" dirty="0" err="1" smtClean="0"/>
              <a:t>Soporte</a:t>
            </a:r>
            <a:r>
              <a:rPr lang="en-US" sz="2400" dirty="0" smtClean="0"/>
              <a:t> flexible de </a:t>
            </a:r>
            <a:r>
              <a:rPr lang="en-US" sz="2400" dirty="0" err="1" smtClean="0"/>
              <a:t>carga</a:t>
            </a:r>
            <a:r>
              <a:rPr lang="en-US" sz="2400" dirty="0" smtClean="0"/>
              <a:t> de </a:t>
            </a:r>
            <a:r>
              <a:rPr lang="en-US" sz="2400" dirty="0" err="1" smtClean="0"/>
              <a:t>trabajo</a:t>
            </a:r>
            <a:endParaRPr lang="en-US" sz="2400" dirty="0"/>
          </a:p>
          <a:p>
            <a:pPr marL="3175" indent="0">
              <a:lnSpc>
                <a:spcPct val="100000"/>
              </a:lnSpc>
              <a:buNone/>
            </a:pPr>
            <a:r>
              <a:rPr lang="en-US" sz="2400" dirty="0"/>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3439" y="2178242"/>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415846" y="3060385"/>
            <a:ext cx="9400904"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err="1" smtClean="0">
                <a:solidFill>
                  <a:schemeClr val="tx1">
                    <a:alpha val="99000"/>
                  </a:schemeClr>
                </a:solidFill>
              </a:rPr>
              <a:t>Portabilidad</a:t>
            </a:r>
            <a:r>
              <a:rPr sz="6600" dirty="0" smtClean="0">
                <a:solidFill>
                  <a:schemeClr val="tx1">
                    <a:alpha val="99000"/>
                  </a:schemeClr>
                </a:solidFill>
              </a:rPr>
              <a:t/>
            </a:r>
            <a:br>
              <a:rPr sz="6600" dirty="0" smtClean="0">
                <a:solidFill>
                  <a:schemeClr val="tx1">
                    <a:alpha val="99000"/>
                  </a:schemeClr>
                </a:solidFill>
              </a:rPr>
            </a:br>
            <a:r>
              <a:rPr sz="6600" dirty="0" smtClean="0">
                <a:solidFill>
                  <a:schemeClr val="tx1">
                    <a:alpha val="99000"/>
                  </a:schemeClr>
                </a:solidFill>
              </a:rPr>
              <a:t>Virtual machine</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230e9df3-be65-4c73-a93b-d1236ebd677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3151</TotalTime>
  <Words>1106</Words>
  <Application>Microsoft Office PowerPoint</Application>
  <PresentationFormat>Widescreen</PresentationFormat>
  <Paragraphs>453</Paragraphs>
  <Slides>56</Slides>
  <Notes>53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56</vt:i4>
      </vt:variant>
    </vt:vector>
  </HeadingPairs>
  <TitlesOfParts>
    <vt:vector size="66" baseType="lpstr">
      <vt:lpstr>Wingdings</vt:lpstr>
      <vt:lpstr>Segoe UI Light</vt:lpstr>
      <vt:lpstr>Arial</vt:lpstr>
      <vt:lpstr>Segoe UI</vt:lpstr>
      <vt:lpstr>Consolas</vt:lpstr>
      <vt:lpstr>MS1444_Windows Azure Template 16x9_r08a</vt:lpstr>
      <vt:lpstr>White with Consolas font for code slides</vt:lpstr>
      <vt:lpstr>Windows_Azure_DevCamp_16x9_Template - FINAL2</vt:lpstr>
      <vt:lpstr>Accent Color Transition Slides</vt:lpstr>
      <vt:lpstr>1_Windows_Azure_DevCamp_16x9_Template - FINAL2</vt:lpstr>
      <vt:lpstr>Introducción a  Windows Azure</vt:lpstr>
      <vt:lpstr>PowerPoint Presentation</vt:lpstr>
      <vt:lpstr>Cloud Computing</vt:lpstr>
      <vt:lpstr>Windows Azure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VM con discos persistentes</vt:lpstr>
      <vt:lpstr>VM con discos persistentes</vt:lpstr>
      <vt:lpstr>VM con discos persistentes</vt:lpstr>
      <vt:lpstr>VM con discos persistentes</vt:lpstr>
      <vt:lpstr>PowerPoint Presentation</vt:lpstr>
      <vt:lpstr>PowerPoint Presentation</vt:lpstr>
      <vt:lpstr>Web sites</vt:lpstr>
      <vt:lpstr>escalar</vt:lpstr>
      <vt:lpstr>web sites</vt:lpstr>
      <vt:lpstr>web sites </vt:lpstr>
      <vt:lpstr>web sites </vt:lpstr>
      <vt:lpstr>web sites</vt:lpstr>
      <vt:lpstr>web sites </vt:lpstr>
      <vt:lpstr>PowerPoint Presentation</vt:lpstr>
      <vt:lpstr>Cloud services: Desarrollo</vt:lpstr>
      <vt:lpstr>PowerPoint Presentation</vt:lpstr>
      <vt:lpstr>PowerPoint Presentation</vt:lpstr>
      <vt:lpstr>PowerPoint Presentation</vt:lpstr>
      <vt:lpstr>PowerPoint Presentation</vt:lpstr>
      <vt:lpstr>PowerPoint Presentation</vt:lpstr>
      <vt:lpstr>PowerPoint Presentation</vt:lpstr>
      <vt:lpstr>Cloud services: Administración</vt:lpstr>
      <vt:lpstr>PowerPoint Presentation</vt:lpstr>
      <vt:lpstr>Application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Services</vt:lpstr>
      <vt:lpstr>PowerPoint Presentation</vt:lpstr>
      <vt:lpstr>Windows Azure - Escenarios</vt:lpstr>
      <vt:lpstr>PowerPoint Presentation</vt:lpstr>
      <vt:lpstr>Comenzando</vt:lpstr>
      <vt:lpstr>Windows Azure</vt:lpstr>
      <vt:lpstr>Resumen</vt:lpstr>
      <vt:lpstr>PowerPoint Presentation</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Hernán Meydac Jean</cp:lastModifiedBy>
  <cp:revision>201</cp:revision>
  <cp:lastPrinted>2011-10-11T14:25:22Z</cp:lastPrinted>
  <dcterms:created xsi:type="dcterms:W3CDTF">2011-03-29T16:07:22Z</dcterms:created>
  <dcterms:modified xsi:type="dcterms:W3CDTF">2014-04-09T12:19:36Z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